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62" r:id="rId2"/>
    <p:sldId id="260" r:id="rId3"/>
    <p:sldId id="256" r:id="rId4"/>
    <p:sldId id="274" r:id="rId5"/>
    <p:sldId id="258" r:id="rId6"/>
    <p:sldId id="265" r:id="rId7"/>
    <p:sldId id="275" r:id="rId8"/>
    <p:sldId id="266" r:id="rId9"/>
    <p:sldId id="267" r:id="rId10"/>
    <p:sldId id="277" r:id="rId11"/>
    <p:sldId id="276" r:id="rId12"/>
    <p:sldId id="269" r:id="rId13"/>
    <p:sldId id="270" r:id="rId14"/>
    <p:sldId id="272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907" autoAdjust="0"/>
  </p:normalViewPr>
  <p:slideViewPr>
    <p:cSldViewPr snapToGrid="0" snapToObjects="1">
      <p:cViewPr>
        <p:scale>
          <a:sx n="100" d="100"/>
          <a:sy n="100" d="100"/>
        </p:scale>
        <p:origin x="-568" y="-6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zhangcheng:Dropbox:R:ODE:data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scatterChart>
        <c:scatterStyle val="smoothMarker"/>
        <c:varyColors val="0"/>
        <c:ser>
          <c:idx val="1"/>
          <c:order val="1"/>
          <c:tx>
            <c:strRef>
              <c:f>data.csv!$G$1</c:f>
              <c:strCache>
                <c:ptCount val="1"/>
                <c:pt idx="0">
                  <c:v>Data</c:v>
                </c:pt>
              </c:strCache>
            </c:strRef>
          </c:tx>
          <c:spPr>
            <a:ln>
              <a:noFill/>
            </a:ln>
            <a:effectLst/>
          </c:spPr>
          <c:marker>
            <c:symbol val="circle"/>
            <c:size val="6"/>
            <c:spPr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c:spPr>
          </c:marker>
          <c:xVal>
            <c:numRef>
              <c:f>data.csv!$F$2:$F$62</c:f>
              <c:numCache>
                <c:formatCode>General</c:formatCode>
                <c:ptCount val="61"/>
                <c:pt idx="0">
                  <c:v>0.002</c:v>
                </c:pt>
                <c:pt idx="1">
                  <c:v>0.004</c:v>
                </c:pt>
                <c:pt idx="2">
                  <c:v>0.006</c:v>
                </c:pt>
                <c:pt idx="3">
                  <c:v>0.008</c:v>
                </c:pt>
                <c:pt idx="4">
                  <c:v>0.01</c:v>
                </c:pt>
                <c:pt idx="5">
                  <c:v>0.012</c:v>
                </c:pt>
                <c:pt idx="6">
                  <c:v>0.014</c:v>
                </c:pt>
                <c:pt idx="7">
                  <c:v>0.016</c:v>
                </c:pt>
                <c:pt idx="8">
                  <c:v>0.018</c:v>
                </c:pt>
                <c:pt idx="9">
                  <c:v>0.02</c:v>
                </c:pt>
                <c:pt idx="10">
                  <c:v>0.02</c:v>
                </c:pt>
                <c:pt idx="11">
                  <c:v>0.04</c:v>
                </c:pt>
                <c:pt idx="12">
                  <c:v>0.06</c:v>
                </c:pt>
                <c:pt idx="13">
                  <c:v>0.08</c:v>
                </c:pt>
                <c:pt idx="14">
                  <c:v>0.1</c:v>
                </c:pt>
                <c:pt idx="15">
                  <c:v>0.12</c:v>
                </c:pt>
                <c:pt idx="16">
                  <c:v>0.14</c:v>
                </c:pt>
                <c:pt idx="17">
                  <c:v>0.16</c:v>
                </c:pt>
                <c:pt idx="18">
                  <c:v>0.18</c:v>
                </c:pt>
                <c:pt idx="19">
                  <c:v>0.2</c:v>
                </c:pt>
                <c:pt idx="20">
                  <c:v>0.22</c:v>
                </c:pt>
                <c:pt idx="21">
                  <c:v>0.24</c:v>
                </c:pt>
                <c:pt idx="22">
                  <c:v>0.26</c:v>
                </c:pt>
                <c:pt idx="23">
                  <c:v>0.28</c:v>
                </c:pt>
                <c:pt idx="24">
                  <c:v>0.3</c:v>
                </c:pt>
                <c:pt idx="25">
                  <c:v>0.32</c:v>
                </c:pt>
                <c:pt idx="26">
                  <c:v>0.34</c:v>
                </c:pt>
                <c:pt idx="27">
                  <c:v>0.36</c:v>
                </c:pt>
                <c:pt idx="28">
                  <c:v>0.38</c:v>
                </c:pt>
                <c:pt idx="29">
                  <c:v>0.4</c:v>
                </c:pt>
                <c:pt idx="30">
                  <c:v>0.42</c:v>
                </c:pt>
                <c:pt idx="31">
                  <c:v>0.44</c:v>
                </c:pt>
                <c:pt idx="32">
                  <c:v>0.46</c:v>
                </c:pt>
                <c:pt idx="33">
                  <c:v>0.48</c:v>
                </c:pt>
                <c:pt idx="34">
                  <c:v>0.5</c:v>
                </c:pt>
                <c:pt idx="35">
                  <c:v>0.52</c:v>
                </c:pt>
                <c:pt idx="36">
                  <c:v>0.54</c:v>
                </c:pt>
                <c:pt idx="37">
                  <c:v>0.56</c:v>
                </c:pt>
                <c:pt idx="38">
                  <c:v>0.58</c:v>
                </c:pt>
                <c:pt idx="39">
                  <c:v>0.6</c:v>
                </c:pt>
                <c:pt idx="40">
                  <c:v>0.62</c:v>
                </c:pt>
                <c:pt idx="41">
                  <c:v>0.64</c:v>
                </c:pt>
                <c:pt idx="42">
                  <c:v>0.66</c:v>
                </c:pt>
                <c:pt idx="43">
                  <c:v>0.68</c:v>
                </c:pt>
                <c:pt idx="44">
                  <c:v>0.7</c:v>
                </c:pt>
                <c:pt idx="45">
                  <c:v>0.72</c:v>
                </c:pt>
                <c:pt idx="46">
                  <c:v>0.74</c:v>
                </c:pt>
                <c:pt idx="47">
                  <c:v>0.76</c:v>
                </c:pt>
                <c:pt idx="48">
                  <c:v>0.78</c:v>
                </c:pt>
                <c:pt idx="49">
                  <c:v>0.8</c:v>
                </c:pt>
                <c:pt idx="50">
                  <c:v>0.82</c:v>
                </c:pt>
                <c:pt idx="51">
                  <c:v>0.84</c:v>
                </c:pt>
                <c:pt idx="52">
                  <c:v>0.86</c:v>
                </c:pt>
                <c:pt idx="53">
                  <c:v>0.88</c:v>
                </c:pt>
                <c:pt idx="54">
                  <c:v>0.9</c:v>
                </c:pt>
                <c:pt idx="55">
                  <c:v>0.92</c:v>
                </c:pt>
                <c:pt idx="56">
                  <c:v>0.94</c:v>
                </c:pt>
                <c:pt idx="57">
                  <c:v>0.96</c:v>
                </c:pt>
                <c:pt idx="58">
                  <c:v>0.98</c:v>
                </c:pt>
                <c:pt idx="59">
                  <c:v>1.0</c:v>
                </c:pt>
              </c:numCache>
            </c:numRef>
          </c:xVal>
          <c:yVal>
            <c:numRef>
              <c:f>data.csv!$G$2:$G$62</c:f>
              <c:numCache>
                <c:formatCode>General</c:formatCode>
                <c:ptCount val="61"/>
                <c:pt idx="0">
                  <c:v>0.000261098867747891</c:v>
                </c:pt>
                <c:pt idx="1">
                  <c:v>0.00102971267949397</c:v>
                </c:pt>
                <c:pt idx="2">
                  <c:v>0.00228490954132581</c:v>
                </c:pt>
                <c:pt idx="3">
                  <c:v>0.00400709674706614</c:v>
                </c:pt>
                <c:pt idx="4">
                  <c:v>0.00617789452434465</c:v>
                </c:pt>
                <c:pt idx="5">
                  <c:v>0.00878002156718188</c:v>
                </c:pt>
                <c:pt idx="6">
                  <c:v>0.0117971956052499</c:v>
                </c:pt>
                <c:pt idx="7">
                  <c:v>0.0152140458059629</c:v>
                </c:pt>
                <c:pt idx="8">
                  <c:v>0.0190160289135318</c:v>
                </c:pt>
                <c:pt idx="9">
                  <c:v>0.0231893596900043</c:v>
                </c:pt>
                <c:pt idx="10">
                  <c:v>0.0231893596857516</c:v>
                </c:pt>
                <c:pt idx="11">
                  <c:v>0.0827412617861842</c:v>
                </c:pt>
                <c:pt idx="12">
                  <c:v>0.167957828131163</c:v>
                </c:pt>
                <c:pt idx="13">
                  <c:v>0.270801506915236</c:v>
                </c:pt>
                <c:pt idx="14">
                  <c:v>0.382881485686777</c:v>
                </c:pt>
                <c:pt idx="15">
                  <c:v>0.491613565752628</c:v>
                </c:pt>
                <c:pt idx="16">
                  <c:v>0.578017145416439</c:v>
                </c:pt>
                <c:pt idx="17">
                  <c:v>0.630824736010445</c:v>
                </c:pt>
                <c:pt idx="18">
                  <c:v>0.659070990933726</c:v>
                </c:pt>
                <c:pt idx="19">
                  <c:v>0.674802246019811</c:v>
                </c:pt>
                <c:pt idx="20">
                  <c:v>0.684401293691265</c:v>
                </c:pt>
                <c:pt idx="21">
                  <c:v>0.690755675386881</c:v>
                </c:pt>
                <c:pt idx="22">
                  <c:v>0.695236435415957</c:v>
                </c:pt>
                <c:pt idx="23">
                  <c:v>0.698552142325665</c:v>
                </c:pt>
                <c:pt idx="24">
                  <c:v>0.701099090420742</c:v>
                </c:pt>
                <c:pt idx="25">
                  <c:v>0.703114115998003</c:v>
                </c:pt>
                <c:pt idx="26">
                  <c:v>0.704746692591212</c:v>
                </c:pt>
                <c:pt idx="27">
                  <c:v>0.706095496593408</c:v>
                </c:pt>
                <c:pt idx="28">
                  <c:v>0.707228156247409</c:v>
                </c:pt>
                <c:pt idx="29">
                  <c:v>0.708192505058249</c:v>
                </c:pt>
                <c:pt idx="30">
                  <c:v>0.709023296606922</c:v>
                </c:pt>
                <c:pt idx="31">
                  <c:v>0.70974637051755</c:v>
                </c:pt>
                <c:pt idx="32">
                  <c:v>0.710381328189947</c:v>
                </c:pt>
                <c:pt idx="33">
                  <c:v>0.71094330194546</c:v>
                </c:pt>
                <c:pt idx="34">
                  <c:v>0.711444156602691</c:v>
                </c:pt>
                <c:pt idx="35">
                  <c:v>0.711893323814772</c:v>
                </c:pt>
                <c:pt idx="36">
                  <c:v>0.712298394002141</c:v>
                </c:pt>
                <c:pt idx="37">
                  <c:v>0.712665543747725</c:v>
                </c:pt>
                <c:pt idx="38">
                  <c:v>0.712999849874121</c:v>
                </c:pt>
                <c:pt idx="39">
                  <c:v>0.71330552312077</c:v>
                </c:pt>
                <c:pt idx="40">
                  <c:v>0.713586085199809</c:v>
                </c:pt>
                <c:pt idx="41">
                  <c:v>0.713844503716614</c:v>
                </c:pt>
                <c:pt idx="42">
                  <c:v>0.714083297271664</c:v>
                </c:pt>
                <c:pt idx="43">
                  <c:v>0.714304616670896</c:v>
                </c:pt>
                <c:pt idx="44">
                  <c:v>0.714510310100421</c:v>
                </c:pt>
                <c:pt idx="45">
                  <c:v>0.714701974114171</c:v>
                </c:pt>
                <c:pt idx="46">
                  <c:v>0.714880995298479</c:v>
                </c:pt>
                <c:pt idx="47">
                  <c:v>0.715048583426774</c:v>
                </c:pt>
                <c:pt idx="48">
                  <c:v>0.715205798903304</c:v>
                </c:pt>
                <c:pt idx="49">
                  <c:v>0.715353574925919</c:v>
                </c:pt>
                <c:pt idx="50">
                  <c:v>0.715492736208264</c:v>
                </c:pt>
                <c:pt idx="51">
                  <c:v>0.715624014142457</c:v>
                </c:pt>
                <c:pt idx="52">
                  <c:v>0.715748059684594</c:v>
                </c:pt>
                <c:pt idx="53">
                  <c:v>0.715865454069382</c:v>
                </c:pt>
                <c:pt idx="54">
                  <c:v>0.715976717919411</c:v>
                </c:pt>
                <c:pt idx="55">
                  <c:v>0.716082318936576</c:v>
                </c:pt>
                <c:pt idx="56">
                  <c:v>0.716182678435517</c:v>
                </c:pt>
                <c:pt idx="57">
                  <c:v>0.716278177063407</c:v>
                </c:pt>
                <c:pt idx="58">
                  <c:v>0.716369159354609</c:v>
                </c:pt>
                <c:pt idx="59">
                  <c:v>0.716455938189976</c:v>
                </c:pt>
              </c:numCache>
            </c:numRef>
          </c:yVal>
          <c:smooth val="1"/>
        </c:ser>
        <c:ser>
          <c:idx val="0"/>
          <c:order val="0"/>
          <c:tx>
            <c:strRef>
              <c:f>data.csv!$C$1</c:f>
              <c:strCache>
                <c:ptCount val="1"/>
                <c:pt idx="0">
                  <c:v>Hill fit</c:v>
                </c:pt>
              </c:strCache>
            </c:strRef>
          </c:tx>
          <c:spPr>
            <a:ln w="38100">
              <a:solidFill>
                <a:srgbClr val="000000"/>
              </a:solidFill>
            </a:ln>
          </c:spPr>
          <c:marker>
            <c:symbol val="none"/>
          </c:marker>
          <c:xVal>
            <c:numRef>
              <c:f>data.csv!$B$2:$B$62</c:f>
              <c:numCache>
                <c:formatCode>General</c:formatCode>
                <c:ptCount val="61"/>
                <c:pt idx="0">
                  <c:v>0.002</c:v>
                </c:pt>
                <c:pt idx="1">
                  <c:v>0.004</c:v>
                </c:pt>
                <c:pt idx="2">
                  <c:v>0.006</c:v>
                </c:pt>
                <c:pt idx="3">
                  <c:v>0.008</c:v>
                </c:pt>
                <c:pt idx="4">
                  <c:v>0.01</c:v>
                </c:pt>
                <c:pt idx="5">
                  <c:v>0.012</c:v>
                </c:pt>
                <c:pt idx="6">
                  <c:v>0.014</c:v>
                </c:pt>
                <c:pt idx="7">
                  <c:v>0.016</c:v>
                </c:pt>
                <c:pt idx="8">
                  <c:v>0.018</c:v>
                </c:pt>
                <c:pt idx="9">
                  <c:v>0.02</c:v>
                </c:pt>
                <c:pt idx="10">
                  <c:v>0.02</c:v>
                </c:pt>
                <c:pt idx="11">
                  <c:v>0.04</c:v>
                </c:pt>
                <c:pt idx="12">
                  <c:v>0.06</c:v>
                </c:pt>
                <c:pt idx="13">
                  <c:v>0.08</c:v>
                </c:pt>
                <c:pt idx="14">
                  <c:v>0.1</c:v>
                </c:pt>
                <c:pt idx="15">
                  <c:v>0.12</c:v>
                </c:pt>
                <c:pt idx="16">
                  <c:v>0.14</c:v>
                </c:pt>
                <c:pt idx="17">
                  <c:v>0.16</c:v>
                </c:pt>
                <c:pt idx="18">
                  <c:v>0.18</c:v>
                </c:pt>
                <c:pt idx="19">
                  <c:v>0.2</c:v>
                </c:pt>
                <c:pt idx="20">
                  <c:v>0.22</c:v>
                </c:pt>
                <c:pt idx="21">
                  <c:v>0.24</c:v>
                </c:pt>
                <c:pt idx="22">
                  <c:v>0.26</c:v>
                </c:pt>
                <c:pt idx="23">
                  <c:v>0.28</c:v>
                </c:pt>
                <c:pt idx="24">
                  <c:v>0.3</c:v>
                </c:pt>
                <c:pt idx="25">
                  <c:v>0.32</c:v>
                </c:pt>
                <c:pt idx="26">
                  <c:v>0.34</c:v>
                </c:pt>
                <c:pt idx="27">
                  <c:v>0.36</c:v>
                </c:pt>
                <c:pt idx="28">
                  <c:v>0.38</c:v>
                </c:pt>
                <c:pt idx="29">
                  <c:v>0.4</c:v>
                </c:pt>
                <c:pt idx="30">
                  <c:v>0.42</c:v>
                </c:pt>
                <c:pt idx="31">
                  <c:v>0.44</c:v>
                </c:pt>
                <c:pt idx="32">
                  <c:v>0.46</c:v>
                </c:pt>
                <c:pt idx="33">
                  <c:v>0.48</c:v>
                </c:pt>
                <c:pt idx="34">
                  <c:v>0.5</c:v>
                </c:pt>
                <c:pt idx="35">
                  <c:v>0.52</c:v>
                </c:pt>
                <c:pt idx="36">
                  <c:v>0.54</c:v>
                </c:pt>
                <c:pt idx="37">
                  <c:v>0.56</c:v>
                </c:pt>
                <c:pt idx="38">
                  <c:v>0.58</c:v>
                </c:pt>
                <c:pt idx="39">
                  <c:v>0.6</c:v>
                </c:pt>
                <c:pt idx="40">
                  <c:v>0.62</c:v>
                </c:pt>
                <c:pt idx="41">
                  <c:v>0.64</c:v>
                </c:pt>
                <c:pt idx="42">
                  <c:v>0.66</c:v>
                </c:pt>
                <c:pt idx="43">
                  <c:v>0.68</c:v>
                </c:pt>
                <c:pt idx="44">
                  <c:v>0.7</c:v>
                </c:pt>
                <c:pt idx="45">
                  <c:v>0.72</c:v>
                </c:pt>
                <c:pt idx="46">
                  <c:v>0.74</c:v>
                </c:pt>
                <c:pt idx="47">
                  <c:v>0.76</c:v>
                </c:pt>
                <c:pt idx="48">
                  <c:v>0.78</c:v>
                </c:pt>
                <c:pt idx="49">
                  <c:v>0.8</c:v>
                </c:pt>
                <c:pt idx="50">
                  <c:v>0.82</c:v>
                </c:pt>
                <c:pt idx="51">
                  <c:v>0.84</c:v>
                </c:pt>
                <c:pt idx="52">
                  <c:v>0.86</c:v>
                </c:pt>
                <c:pt idx="53">
                  <c:v>0.88</c:v>
                </c:pt>
                <c:pt idx="54">
                  <c:v>0.9</c:v>
                </c:pt>
                <c:pt idx="55">
                  <c:v>0.92</c:v>
                </c:pt>
                <c:pt idx="56">
                  <c:v>0.94</c:v>
                </c:pt>
                <c:pt idx="57">
                  <c:v>0.96</c:v>
                </c:pt>
                <c:pt idx="58">
                  <c:v>0.98</c:v>
                </c:pt>
                <c:pt idx="59">
                  <c:v>1.0</c:v>
                </c:pt>
              </c:numCache>
            </c:numRef>
          </c:xVal>
          <c:yVal>
            <c:numRef>
              <c:f>data.csv!$C$2:$C$62</c:f>
              <c:numCache>
                <c:formatCode>0.00E+00</c:formatCode>
                <c:ptCount val="61"/>
                <c:pt idx="0">
                  <c:v>4.42148022117347E-6</c:v>
                </c:pt>
                <c:pt idx="1">
                  <c:v>3.89751069005721E-5</c:v>
                </c:pt>
                <c:pt idx="2" formatCode="General">
                  <c:v>0.00013920565890165</c:v>
                </c:pt>
                <c:pt idx="3" formatCode="General">
                  <c:v>0.000343434130231414</c:v>
                </c:pt>
                <c:pt idx="4" formatCode="General">
                  <c:v>0.000691722470402081</c:v>
                </c:pt>
                <c:pt idx="5" formatCode="General">
                  <c:v>0.00122529069285295</c:v>
                </c:pt>
                <c:pt idx="6" formatCode="General">
                  <c:v>0.00198605719651476</c:v>
                </c:pt>
                <c:pt idx="7" formatCode="General">
                  <c:v>0.00301621083325545</c:v>
                </c:pt>
                <c:pt idx="8" formatCode="General">
                  <c:v>0.00435777807061218</c:v>
                </c:pt>
                <c:pt idx="9" formatCode="General">
                  <c:v>0.00605216906943507</c:v>
                </c:pt>
                <c:pt idx="10" formatCode="General">
                  <c:v>0.00605216906943508</c:v>
                </c:pt>
                <c:pt idx="11" formatCode="General">
                  <c:v>0.0500511329230962</c:v>
                </c:pt>
                <c:pt idx="12" formatCode="General">
                  <c:v>0.151580737673514</c:v>
                </c:pt>
                <c:pt idx="13" formatCode="General">
                  <c:v>0.285501088422758</c:v>
                </c:pt>
                <c:pt idx="14" formatCode="General">
                  <c:v>0.409740386911028</c:v>
                </c:pt>
                <c:pt idx="15" formatCode="General">
                  <c:v>0.503896335042328</c:v>
                </c:pt>
                <c:pt idx="16" formatCode="General">
                  <c:v>0.568805215048422</c:v>
                </c:pt>
                <c:pt idx="17" formatCode="General">
                  <c:v>0.612183523151089</c:v>
                </c:pt>
                <c:pt idx="18" formatCode="General">
                  <c:v>0.641206646051965</c:v>
                </c:pt>
                <c:pt idx="19" formatCode="General">
                  <c:v>0.660929486804148</c:v>
                </c:pt>
                <c:pt idx="20" formatCode="General">
                  <c:v>0.67461634530118</c:v>
                </c:pt>
                <c:pt idx="21" formatCode="General">
                  <c:v>0.68432735351853</c:v>
                </c:pt>
                <c:pt idx="22" formatCode="General">
                  <c:v>0.691366970642683</c:v>
                </c:pt>
                <c:pt idx="23" formatCode="General">
                  <c:v>0.69657321847266</c:v>
                </c:pt>
                <c:pt idx="24" formatCode="General">
                  <c:v>0.700494761954691</c:v>
                </c:pt>
                <c:pt idx="25" formatCode="General">
                  <c:v>0.703498167698949</c:v>
                </c:pt>
                <c:pt idx="26" formatCode="General">
                  <c:v>0.705833301883893</c:v>
                </c:pt>
                <c:pt idx="27" formatCode="General">
                  <c:v>0.707673778485224</c:v>
                </c:pt>
                <c:pt idx="28" formatCode="General">
                  <c:v>0.709142418412542</c:v>
                </c:pt>
                <c:pt idx="29" formatCode="General">
                  <c:v>0.710327574575453</c:v>
                </c:pt>
                <c:pt idx="30" formatCode="General">
                  <c:v>0.711293795734753</c:v>
                </c:pt>
                <c:pt idx="31" formatCode="General">
                  <c:v>0.712088918387781</c:v>
                </c:pt>
                <c:pt idx="32" formatCode="General">
                  <c:v>0.712748864368326</c:v>
                </c:pt>
                <c:pt idx="33" formatCode="General">
                  <c:v>0.713300939074259</c:v>
                </c:pt>
                <c:pt idx="34" formatCode="General">
                  <c:v>0.713766133446578</c:v>
                </c:pt>
                <c:pt idx="35" formatCode="General">
                  <c:v>0.714160753513764</c:v>
                </c:pt>
                <c:pt idx="36" formatCode="General">
                  <c:v>0.714497589286165</c:v>
                </c:pt>
                <c:pt idx="37" formatCode="General">
                  <c:v>0.714786763650556</c:v>
                </c:pt>
                <c:pt idx="38" formatCode="General">
                  <c:v>0.715036356037924</c:v>
                </c:pt>
                <c:pt idx="39" formatCode="General">
                  <c:v>0.715252865605853</c:v>
                </c:pt>
                <c:pt idx="40" formatCode="General">
                  <c:v>0.715441558737363</c:v>
                </c:pt>
                <c:pt idx="41" formatCode="General">
                  <c:v>0.715606732240017</c:v>
                </c:pt>
                <c:pt idx="42" formatCode="General">
                  <c:v>0.715751914484068</c:v>
                </c:pt>
                <c:pt idx="43" formatCode="General">
                  <c:v>0.715880020409974</c:v>
                </c:pt>
                <c:pt idx="44" formatCode="General">
                  <c:v>0.715993471934166</c:v>
                </c:pt>
                <c:pt idx="45" formatCode="General">
                  <c:v>0.716094292177612</c:v>
                </c:pt>
                <c:pt idx="46" formatCode="General">
                  <c:v>0.716184179729877</c:v>
                </c:pt>
                <c:pt idx="47" formatCode="General">
                  <c:v>0.71626456757</c:v>
                </c:pt>
                <c:pt idx="48" formatCode="General">
                  <c:v>0.716336670110121</c:v>
                </c:pt>
                <c:pt idx="49" formatCode="General">
                  <c:v>0.716401520981491</c:v>
                </c:pt>
                <c:pt idx="50" formatCode="General">
                  <c:v>0.716460003557552</c:v>
                </c:pt>
                <c:pt idx="51" formatCode="General">
                  <c:v>0.716512875743577</c:v>
                </c:pt>
                <c:pt idx="52" formatCode="General">
                  <c:v>0.716560790213539</c:v>
                </c:pt>
                <c:pt idx="53" formatCode="General">
                  <c:v>0.716604311011389</c:v>
                </c:pt>
                <c:pt idx="54" formatCode="General">
                  <c:v>0.716643927233578</c:v>
                </c:pt>
                <c:pt idx="55" formatCode="General">
                  <c:v>0.716680064356334</c:v>
                </c:pt>
                <c:pt idx="56" formatCode="General">
                  <c:v>0.716713093653113</c:v>
                </c:pt>
                <c:pt idx="57" formatCode="General">
                  <c:v>0.716743340056153</c:v>
                </c:pt>
                <c:pt idx="58" formatCode="General">
                  <c:v>0.716771088744835</c:v>
                </c:pt>
                <c:pt idx="59" formatCode="General">
                  <c:v>0.716796590687681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92276792"/>
        <c:axId val="1973540072"/>
      </c:scatterChart>
      <c:valAx>
        <c:axId val="-2092276792"/>
        <c:scaling>
          <c:orientation val="minMax"/>
          <c:max val="1.0"/>
        </c:scaling>
        <c:delete val="0"/>
        <c:axPos val="b"/>
        <c:numFmt formatCode="General" sourceLinked="1"/>
        <c:majorTickMark val="out"/>
        <c:minorTickMark val="none"/>
        <c:tickLblPos val="none"/>
        <c:spPr>
          <a:ln>
            <a:solidFill>
              <a:srgbClr val="000000"/>
            </a:solidFill>
          </a:ln>
        </c:spPr>
        <c:crossAx val="1973540072"/>
        <c:crosses val="autoZero"/>
        <c:crossBetween val="midCat"/>
        <c:majorUnit val="0.2"/>
      </c:valAx>
      <c:valAx>
        <c:axId val="197354007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one"/>
        <c:spPr>
          <a:ln>
            <a:solidFill>
              <a:srgbClr val="000000"/>
            </a:solidFill>
          </a:ln>
        </c:spPr>
        <c:crossAx val="-2092276792"/>
        <c:crosses val="autoZero"/>
        <c:crossBetween val="midCat"/>
        <c:majorUnit val="0.2"/>
      </c:valAx>
      <c:spPr>
        <a:ln>
          <a:solidFill>
            <a:schemeClr val="tx1"/>
          </a:solidFill>
        </a:ln>
      </c:spPr>
    </c:plotArea>
    <c:legend>
      <c:legendPos val="r"/>
      <c:layout>
        <c:manualLayout>
          <c:xMode val="edge"/>
          <c:yMode val="edge"/>
          <c:x val="0.569098184056633"/>
          <c:y val="0.375403203634029"/>
          <c:w val="0.219298245614035"/>
          <c:h val="0.225520960997009"/>
        </c:manualLayout>
      </c:layout>
      <c:overlay val="1"/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85B86-031B-284C-94C9-5D28E32DEFAD}" type="datetime1">
              <a:rPr lang="en-US" smtClean="0"/>
              <a:t>3/10/14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4B3B0-B9EC-BE48-839C-655953C1C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069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769C4F-4406-124B-9EC6-CFE94E8EF52A}" type="datetime1">
              <a:rPr lang="en-US" smtClean="0"/>
              <a:t>3/10/14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7A9C9D-08EC-C64D-9F61-949AA1F45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317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5522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Randomize</a:t>
            </a:r>
            <a:r>
              <a:rPr lang="en-US" baseline="0" dirty="0" smtClean="0"/>
              <a:t> this figure.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695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Conclusions: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646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www.nature.com</a:t>
            </a:r>
            <a:r>
              <a:rPr lang="en-US" dirty="0" smtClean="0"/>
              <a:t>/</a:t>
            </a:r>
            <a:r>
              <a:rPr lang="en-US" dirty="0" err="1" smtClean="0"/>
              <a:t>ni</a:t>
            </a:r>
            <a:r>
              <a:rPr lang="en-US" dirty="0" smtClean="0"/>
              <a:t>/journal/v4/n12/</a:t>
            </a:r>
            <a:r>
              <a:rPr lang="en-US" dirty="0" err="1" smtClean="0"/>
              <a:t>fig_tab</a:t>
            </a:r>
            <a:r>
              <a:rPr lang="en-US" dirty="0" smtClean="0"/>
              <a:t>/ni1203-1162_F1.html</a:t>
            </a:r>
          </a:p>
          <a:p>
            <a:r>
              <a:rPr lang="en-US" dirty="0" smtClean="0"/>
              <a:t>Key</a:t>
            </a:r>
            <a:r>
              <a:rPr lang="en-US" baseline="0" dirty="0" smtClean="0"/>
              <a:t> node. 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929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Single</a:t>
            </a:r>
            <a:r>
              <a:rPr lang="en-US" baseline="0" dirty="0" smtClean="0"/>
              <a:t> cells and population: Gave more fundamental molecular mechanism. </a:t>
            </a:r>
          </a:p>
          <a:p>
            <a:r>
              <a:rPr lang="en-US" dirty="0" smtClean="0"/>
              <a:t>Auto/</a:t>
            </a:r>
            <a:r>
              <a:rPr lang="en-US" dirty="0" err="1" smtClean="0"/>
              <a:t>para-crine</a:t>
            </a:r>
            <a:r>
              <a:rPr lang="en-US" dirty="0" smtClean="0"/>
              <a:t> feedback via TNF (limited to MEFs).</a:t>
            </a:r>
          </a:p>
          <a:p>
            <a:r>
              <a:rPr lang="en-US" dirty="0" smtClean="0"/>
              <a:t>First 4 hours at most.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05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reaction maps.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668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Always</a:t>
            </a:r>
            <a:r>
              <a:rPr lang="en-US" baseline="0" dirty="0" smtClean="0"/>
              <a:t> to question about how big your parameter space is. And how robustness about the parameter set.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785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Similar response slop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78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564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564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A9C9D-08EC-C64D-9F61-949AA1F45D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29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0463-F1D6-A142-8967-B661CC1E64AB}" type="datetime1">
              <a:rPr lang="en-US" smtClean="0"/>
              <a:t>3/10/14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528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6B735-C6B2-B94C-97C9-91A7FAA94915}" type="datetime1">
              <a:rPr lang="en-US" smtClean="0"/>
              <a:t>3/10/14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907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62130-6445-ED45-9104-9645702A91EE}" type="datetime1">
              <a:rPr lang="en-US" smtClean="0"/>
              <a:t>3/10/14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956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501BF-1922-B841-BB4D-31992A70F92B}" type="datetime1">
              <a:rPr lang="en-US" smtClean="0"/>
              <a:t>3/10/14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061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E9ACD-4714-9248-996F-AF5C260E86E2}" type="datetime1">
              <a:rPr lang="en-US" smtClean="0"/>
              <a:t>3/10/14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487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3ED3D-0912-8A47-A3B8-2AB2B88CE0D2}" type="datetime1">
              <a:rPr lang="en-US" smtClean="0"/>
              <a:t>3/10/14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695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E0E2-E7A3-1B40-89CB-E93482B2F9CD}" type="datetime1">
              <a:rPr lang="en-US" smtClean="0"/>
              <a:t>3/10/14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298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0804A-7402-2246-8C89-5064DDE10972}" type="datetime1">
              <a:rPr lang="en-US" smtClean="0"/>
              <a:t>3/10/14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40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59879-D4ED-C64F-8FA2-D529348438A3}" type="datetime1">
              <a:rPr lang="en-US" smtClean="0"/>
              <a:t>3/10/14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85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E8B2-32FC-E84F-A757-3D7DB328167F}" type="datetime1">
              <a:rPr lang="en-US" smtClean="0"/>
              <a:t>3/10/14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347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26D09-2B9B-9F4C-AE04-9476C3A28204}" type="datetime1">
              <a:rPr lang="en-US" smtClean="0"/>
              <a:t>3/10/14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720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67767E-327C-3548-B42C-844499BF1ADC}" type="datetime1">
              <a:rPr lang="en-US" smtClean="0"/>
              <a:t>3/10/14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4BE6F-4675-E040-83E7-950933BE75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313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chart" Target="../charts/chart1.xml"/><Relationship Id="rId5" Type="http://schemas.openxmlformats.org/officeDocument/2006/relationships/image" Target="../media/image29.emf"/><Relationship Id="rId6" Type="http://schemas.openxmlformats.org/officeDocument/2006/relationships/image" Target="../media/image26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Relationship Id="rId3" Type="http://schemas.openxmlformats.org/officeDocument/2006/relationships/image" Target="../media/image3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jpeg"/><Relationship Id="rId6" Type="http://schemas.openxmlformats.org/officeDocument/2006/relationships/image" Target="../media/image20.jpeg"/><Relationship Id="rId7" Type="http://schemas.openxmlformats.org/officeDocument/2006/relationships/image" Target="../media/image21.png"/><Relationship Id="rId8" Type="http://schemas.openxmlformats.org/officeDocument/2006/relationships/image" Target="../media/image22.emf"/><Relationship Id="rId9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 t="-21041" b="-21041"/>
          <a:stretch>
            <a:fillRect/>
          </a:stretch>
        </p:blipFill>
        <p:spPr>
          <a:xfrm>
            <a:off x="386461" y="1149319"/>
            <a:ext cx="4283691" cy="4800631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t="-6228" b="-6228"/>
          <a:stretch/>
        </p:blipFill>
        <p:spPr>
          <a:xfrm>
            <a:off x="5232400" y="1636022"/>
            <a:ext cx="3302000" cy="370047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522277" y="259834"/>
            <a:ext cx="60994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Innate immune signaling network are complex</a:t>
            </a:r>
            <a:endParaRPr lang="en-US" sz="2400" b="1" dirty="0"/>
          </a:p>
        </p:txBody>
      </p:sp>
      <p:sp>
        <p:nvSpPr>
          <p:cNvPr id="18" name="Rectangle 17"/>
          <p:cNvSpPr/>
          <p:nvPr/>
        </p:nvSpPr>
        <p:spPr>
          <a:xfrm>
            <a:off x="386461" y="5835550"/>
            <a:ext cx="187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TLRs: 11</a:t>
            </a:r>
          </a:p>
          <a:p>
            <a:r>
              <a:rPr lang="en-US" dirty="0" smtClean="0"/>
              <a:t>No </a:t>
            </a:r>
            <a:r>
              <a:rPr lang="en-US" dirty="0"/>
              <a:t>of </a:t>
            </a:r>
            <a:r>
              <a:rPr lang="en-US" dirty="0" smtClean="0"/>
              <a:t>species: 652 </a:t>
            </a:r>
          </a:p>
          <a:p>
            <a:r>
              <a:rPr lang="en-US" dirty="0" smtClean="0"/>
              <a:t>No </a:t>
            </a:r>
            <a:r>
              <a:rPr lang="en-US" dirty="0"/>
              <a:t>of edges</a:t>
            </a:r>
            <a:r>
              <a:rPr lang="en-US" dirty="0" smtClean="0"/>
              <a:t>: 444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051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72" name="Group 71"/>
          <p:cNvGrpSpPr/>
          <p:nvPr/>
        </p:nvGrpSpPr>
        <p:grpSpPr>
          <a:xfrm>
            <a:off x="970554" y="1436920"/>
            <a:ext cx="7270619" cy="4230376"/>
            <a:chOff x="284784" y="2557247"/>
            <a:chExt cx="7270619" cy="4230376"/>
          </a:xfrm>
        </p:grpSpPr>
        <p:pic>
          <p:nvPicPr>
            <p:cNvPr id="6" name="Picture 5" descr="Rplot14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6299" y="4474193"/>
              <a:ext cx="3076493" cy="1994022"/>
            </a:xfrm>
            <a:prstGeom prst="rect">
              <a:avLst/>
            </a:prstGeom>
            <a:effectLst/>
          </p:spPr>
        </p:pic>
        <p:sp>
          <p:nvSpPr>
            <p:cNvPr id="7" name="Rectangle 6"/>
            <p:cNvSpPr/>
            <p:nvPr/>
          </p:nvSpPr>
          <p:spPr>
            <a:xfrm>
              <a:off x="933241" y="6413022"/>
              <a:ext cx="244136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82799" y="6413022"/>
              <a:ext cx="361781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0.4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406617" y="6413022"/>
              <a:ext cx="361781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0.2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531205" y="6413022"/>
              <a:ext cx="361781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0.6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graphicFrame>
          <p:nvGraphicFramePr>
            <p:cNvPr id="11" name="Char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03963828"/>
                </p:ext>
              </p:extLst>
            </p:nvPr>
          </p:nvGraphicFramePr>
          <p:xfrm>
            <a:off x="899619" y="2858005"/>
            <a:ext cx="3080918" cy="16579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2" name="Rectangle 11"/>
            <p:cNvSpPr/>
            <p:nvPr/>
          </p:nvSpPr>
          <p:spPr>
            <a:xfrm>
              <a:off x="3098335" y="6413022"/>
              <a:ext cx="361781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0.8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710192" y="6413022"/>
              <a:ext cx="244136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1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192127" y="6535505"/>
              <a:ext cx="528858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C</a:t>
              </a:r>
              <a:r>
                <a:rPr lang="en-US" sz="1100" baseline="-25000" dirty="0">
                  <a:latin typeface="Helvetica"/>
                  <a:cs typeface="Helvetica"/>
                </a:rPr>
                <a:t>0</a:t>
              </a:r>
              <a:r>
                <a:rPr lang="en-US" sz="1100" dirty="0">
                  <a:latin typeface="Helvetica"/>
                  <a:cs typeface="Helvetica"/>
                </a:rPr>
                <a:t>/M</a:t>
              </a:r>
              <a:r>
                <a:rPr lang="en-US" sz="1100" baseline="-25000" dirty="0">
                  <a:latin typeface="Helvetica"/>
                  <a:cs typeface="Helvetica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039557" y="6314403"/>
              <a:ext cx="244136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039556" y="5836525"/>
              <a:ext cx="361781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0.2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039556" y="4376659"/>
              <a:ext cx="361781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0.8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039556" y="4870184"/>
              <a:ext cx="361781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0.6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039556" y="5352815"/>
              <a:ext cx="361781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0.4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38150" y="6304431"/>
              <a:ext cx="244081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38150" y="5163443"/>
              <a:ext cx="244081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 smtClean="0">
                  <a:latin typeface="Helvetica"/>
                  <a:cs typeface="Helvetica"/>
                </a:rPr>
                <a:t>6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38150" y="5908371"/>
              <a:ext cx="244081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 smtClean="0">
                  <a:latin typeface="Helvetica"/>
                  <a:cs typeface="Helvetica"/>
                </a:rPr>
                <a:t>2</a:t>
              </a:r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38150" y="5525386"/>
              <a:ext cx="244081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 smtClean="0">
                  <a:latin typeface="Helvetica"/>
                  <a:cs typeface="Helvetica"/>
                </a:rPr>
                <a:t>4</a:t>
              </a:r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38150" y="4795076"/>
              <a:ext cx="244081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 smtClean="0">
                  <a:latin typeface="Helvetica"/>
                  <a:cs typeface="Helvetica"/>
                </a:rPr>
                <a:t>8</a:t>
              </a:r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59697" y="4422981"/>
              <a:ext cx="322534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 smtClean="0">
                  <a:latin typeface="Helvetica"/>
                  <a:cs typeface="Helvetica"/>
                </a:rPr>
                <a:t>10</a:t>
              </a:r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 rot="16200000">
              <a:off x="489738" y="5320020"/>
              <a:ext cx="424369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k</a:t>
              </a:r>
              <a:r>
                <a:rPr lang="en-US" sz="1100" baseline="-25000" dirty="0">
                  <a:latin typeface="Helvetica"/>
                  <a:cs typeface="Helvetica"/>
                </a:rPr>
                <a:t>f</a:t>
              </a:r>
              <a:r>
                <a:rPr lang="en-US" sz="1100" dirty="0">
                  <a:latin typeface="Helvetica"/>
                  <a:cs typeface="Helvetica"/>
                </a:rPr>
                <a:t>/k</a:t>
              </a:r>
              <a:r>
                <a:rPr lang="en-US" sz="1100" baseline="-25000" dirty="0">
                  <a:latin typeface="Helvetica"/>
                  <a:cs typeface="Helvetica"/>
                </a:rPr>
                <a:t>b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829712" y="4259054"/>
              <a:ext cx="244081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09928" y="3222582"/>
              <a:ext cx="361726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0.6</a:t>
              </a:r>
              <a:endParaRPr lang="en-US" sz="1100" baseline="30000" dirty="0">
                <a:latin typeface="Helvetica"/>
                <a:cs typeface="Helvetic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09928" y="3894349"/>
              <a:ext cx="361726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0.2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09928" y="3542719"/>
              <a:ext cx="361726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0.4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12344" y="2906817"/>
              <a:ext cx="361726" cy="252092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0.8</a:t>
              </a:r>
            </a:p>
          </p:txBody>
        </p:sp>
        <p:sp>
          <p:nvSpPr>
            <p:cNvPr id="32" name="Rectangle 31"/>
            <p:cNvSpPr/>
            <p:nvPr/>
          </p:nvSpPr>
          <p:spPr>
            <a:xfrm rot="16200000">
              <a:off x="239782" y="3508910"/>
              <a:ext cx="771886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 smtClean="0">
                  <a:latin typeface="Helvetica"/>
                  <a:cs typeface="Helvetica"/>
                </a:rPr>
                <a:t>6*</a:t>
              </a:r>
              <a:r>
                <a:rPr lang="en-US" sz="1100" dirty="0" smtClean="0">
                  <a:latin typeface="Helvetica"/>
                  <a:cs typeface="Helvetica"/>
                </a:rPr>
                <a:t>M</a:t>
              </a:r>
              <a:r>
                <a:rPr lang="en-US" sz="1100" baseline="30000" dirty="0" smtClean="0">
                  <a:latin typeface="Helvetica"/>
                  <a:cs typeface="Helvetica"/>
                </a:rPr>
                <a:t>ss</a:t>
              </a:r>
              <a:r>
                <a:rPr lang="en-US" sz="1100" baseline="-25000" dirty="0" smtClean="0">
                  <a:latin typeface="Helvetica"/>
                  <a:cs typeface="Helvetica"/>
                </a:rPr>
                <a:t>6</a:t>
              </a:r>
              <a:r>
                <a:rPr lang="en-US" sz="1100" dirty="0">
                  <a:latin typeface="Helvetica"/>
                  <a:cs typeface="Helvetica"/>
                </a:rPr>
                <a:t>/M</a:t>
              </a:r>
              <a:r>
                <a:rPr lang="en-US" sz="1100" baseline="-25000" dirty="0">
                  <a:latin typeface="Helvetica"/>
                  <a:cs typeface="Helvetica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760128" y="4213564"/>
              <a:ext cx="640171" cy="252118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latin typeface="Helvetica"/>
                  <a:cs typeface="Helvetica"/>
                </a:rPr>
                <a:t>M</a:t>
              </a:r>
              <a:r>
                <a:rPr lang="en-US" sz="1100" baseline="30000" dirty="0">
                  <a:latin typeface="Helvetica"/>
                  <a:cs typeface="Helvetica"/>
                </a:rPr>
                <a:t>ss</a:t>
              </a:r>
              <a:r>
                <a:rPr lang="en-US" sz="1100" baseline="-25000" dirty="0">
                  <a:latin typeface="Helvetica"/>
                  <a:cs typeface="Helvetica"/>
                </a:rPr>
                <a:t>6</a:t>
              </a:r>
              <a:r>
                <a:rPr lang="en-US" sz="1100" dirty="0">
                  <a:latin typeface="Helvetica"/>
                  <a:cs typeface="Helvetica"/>
                </a:rPr>
                <a:t>/M</a:t>
              </a:r>
              <a:r>
                <a:rPr lang="en-US" sz="1100" baseline="-25000" dirty="0">
                  <a:latin typeface="Helvetica"/>
                  <a:cs typeface="Helvetica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84784" y="2557247"/>
              <a:ext cx="306747" cy="329062"/>
            </a:xfrm>
            <a:prstGeom prst="rect">
              <a:avLst/>
            </a:prstGeom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b="1" dirty="0" smtClean="0">
                  <a:latin typeface="Arial"/>
                  <a:cs typeface="Arial"/>
                </a:rPr>
                <a:t>A</a:t>
              </a:r>
              <a:endParaRPr lang="en-US" b="1" dirty="0">
                <a:latin typeface="Arial"/>
                <a:cs typeface="Arial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84784" y="4329711"/>
              <a:ext cx="313860" cy="329062"/>
            </a:xfrm>
            <a:prstGeom prst="rect">
              <a:avLst/>
            </a:prstGeom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b="1" dirty="0" smtClean="0">
                  <a:latin typeface="Arial"/>
                  <a:cs typeface="Arial"/>
                </a:rPr>
                <a:t>B</a:t>
              </a:r>
              <a:endParaRPr lang="en-US" b="1" dirty="0">
                <a:latin typeface="Arial"/>
                <a:cs typeface="Arial"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1041145" y="3789881"/>
              <a:ext cx="248355" cy="944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1318851" y="3754954"/>
              <a:ext cx="0" cy="625748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1392763" y="3982240"/>
              <a:ext cx="792964" cy="252118"/>
            </a:xfrm>
            <a:prstGeom prst="rect">
              <a:avLst/>
            </a:prstGeom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Threshold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769475" y="4150696"/>
              <a:ext cx="332382" cy="359840"/>
            </a:xfrm>
            <a:prstGeom prst="rect">
              <a:avLst/>
            </a:prstGeom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b="1" dirty="0">
                  <a:latin typeface="Arial"/>
                  <a:cs typeface="Arial"/>
                </a:rPr>
                <a:t>C</a:t>
              </a: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65771" y="4708443"/>
              <a:ext cx="2389632" cy="1548766"/>
            </a:xfrm>
            <a:prstGeom prst="rect">
              <a:avLst/>
            </a:prstGeom>
          </p:spPr>
        </p:pic>
        <p:cxnSp>
          <p:nvCxnSpPr>
            <p:cNvPr id="41" name="Straight Connector 40"/>
            <p:cNvCxnSpPr/>
            <p:nvPr/>
          </p:nvCxnSpPr>
          <p:spPr>
            <a:xfrm flipV="1">
              <a:off x="5501734" y="5667296"/>
              <a:ext cx="0" cy="472916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5176075" y="6107391"/>
              <a:ext cx="229871" cy="221341"/>
            </a:xfrm>
            <a:prstGeom prst="rect">
              <a:avLst/>
            </a:prstGeom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900" dirty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555051" y="6107391"/>
              <a:ext cx="326127" cy="221341"/>
            </a:xfrm>
            <a:prstGeom prst="rect">
              <a:avLst/>
            </a:prstGeom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900" dirty="0">
                  <a:latin typeface="Arial"/>
                  <a:cs typeface="Arial"/>
                </a:rPr>
                <a:t>0.2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981058" y="6107391"/>
              <a:ext cx="332395" cy="221341"/>
            </a:xfrm>
            <a:prstGeom prst="rect">
              <a:avLst/>
            </a:prstGeom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900" dirty="0">
                  <a:latin typeface="Arial"/>
                  <a:cs typeface="Arial"/>
                </a:rPr>
                <a:t>0.4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405111" y="6107391"/>
              <a:ext cx="326127" cy="221341"/>
            </a:xfrm>
            <a:prstGeom prst="rect">
              <a:avLst/>
            </a:prstGeom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900" dirty="0">
                  <a:latin typeface="Arial"/>
                  <a:cs typeface="Arial"/>
                </a:rPr>
                <a:t>0.6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833333" y="6107391"/>
              <a:ext cx="326127" cy="221341"/>
            </a:xfrm>
            <a:prstGeom prst="rect">
              <a:avLst/>
            </a:prstGeom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900" dirty="0">
                  <a:latin typeface="Arial"/>
                  <a:cs typeface="Arial"/>
                </a:rPr>
                <a:t>0.8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315382" y="6107386"/>
              <a:ext cx="229871" cy="221341"/>
            </a:xfrm>
            <a:prstGeom prst="rect">
              <a:avLst/>
            </a:prstGeom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9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217881" y="6229881"/>
              <a:ext cx="441505" cy="221341"/>
            </a:xfrm>
            <a:prstGeom prst="rect">
              <a:avLst/>
            </a:prstGeom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900" b="1" dirty="0">
                  <a:latin typeface="Arial"/>
                  <a:cs typeface="Arial"/>
                </a:rPr>
                <a:t>k</a:t>
              </a:r>
              <a:r>
                <a:rPr lang="en-US" sz="900" b="1" baseline="-25000" dirty="0">
                  <a:latin typeface="Arial"/>
                  <a:cs typeface="Arial"/>
                </a:rPr>
                <a:t>f  </a:t>
              </a:r>
              <a:r>
                <a:rPr lang="en-US" sz="900" b="1" dirty="0">
                  <a:latin typeface="Arial"/>
                  <a:cs typeface="Arial"/>
                </a:rPr>
                <a:t>/k</a:t>
              </a:r>
              <a:r>
                <a:rPr lang="en-US" sz="900" b="1" baseline="-25000" dirty="0">
                  <a:latin typeface="Arial"/>
                  <a:cs typeface="Arial"/>
                </a:rPr>
                <a:t>b</a:t>
              </a:r>
            </a:p>
          </p:txBody>
        </p:sp>
        <p:sp>
          <p:nvSpPr>
            <p:cNvPr id="49" name="Rectangle 48"/>
            <p:cNvSpPr/>
            <p:nvPr/>
          </p:nvSpPr>
          <p:spPr>
            <a:xfrm rot="16200000">
              <a:off x="4441791" y="5339425"/>
              <a:ext cx="1063364" cy="221341"/>
            </a:xfrm>
            <a:prstGeom prst="rect">
              <a:avLst/>
            </a:prstGeom>
            <a:effectLst/>
          </p:spPr>
          <p:txBody>
            <a:bodyPr wrap="none" lIns="82040" tIns="41020" rIns="82040" bIns="41020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Hill coefficient (n)</a:t>
              </a:r>
              <a:endParaRPr lang="en-US" sz="900" baseline="-25000" dirty="0">
                <a:latin typeface="Helvetica"/>
                <a:cs typeface="Helvetica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106230" y="6032972"/>
              <a:ext cx="229817" cy="221314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2</a:t>
              </a:r>
              <a:endParaRPr lang="en-US" sz="900" baseline="30000" dirty="0">
                <a:latin typeface="Helvetica"/>
                <a:cs typeface="Helvetica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106230" y="4923050"/>
              <a:ext cx="229817" cy="221314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3</a:t>
              </a:r>
              <a:endParaRPr lang="en-US" sz="900" baseline="30000" dirty="0">
                <a:latin typeface="Helvetica"/>
                <a:cs typeface="Helvetica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006410" y="5365402"/>
              <a:ext cx="332340" cy="221314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2.6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006410" y="4697364"/>
              <a:ext cx="326072" cy="221314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3.2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006410" y="5143677"/>
              <a:ext cx="326072" cy="221314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2.8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006410" y="5578190"/>
              <a:ext cx="326072" cy="221314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2.4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006410" y="5798363"/>
              <a:ext cx="326072" cy="221314"/>
            </a:xfrm>
            <a:prstGeom prst="rect">
              <a:avLst/>
            </a:prstGeom>
            <a:effectLst/>
          </p:spPr>
          <p:txBody>
            <a:bodyPr wrap="none" lIns="82013" tIns="41007" rIns="82013" bIns="41007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2.2</a:t>
              </a:r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50822" y="4554407"/>
              <a:ext cx="853440" cy="502199"/>
            </a:xfrm>
            <a:prstGeom prst="rect">
              <a:avLst/>
            </a:prstGeom>
            <a:solidFill>
              <a:schemeClr val="bg1"/>
            </a:solidFill>
          </p:spPr>
        </p:pic>
        <p:cxnSp>
          <p:nvCxnSpPr>
            <p:cNvPr id="58" name="Straight Connector 57"/>
            <p:cNvCxnSpPr/>
            <p:nvPr/>
          </p:nvCxnSpPr>
          <p:spPr>
            <a:xfrm flipV="1">
              <a:off x="5714213" y="5443276"/>
              <a:ext cx="0" cy="696937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5933721" y="5279159"/>
              <a:ext cx="0" cy="861054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6146200" y="5188894"/>
              <a:ext cx="0" cy="951318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6355174" y="5123247"/>
              <a:ext cx="0" cy="1016965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6567653" y="5049395"/>
              <a:ext cx="0" cy="1090817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6787161" y="4991954"/>
              <a:ext cx="0" cy="1148258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6999640" y="4959130"/>
              <a:ext cx="0" cy="1181082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7210369" y="4909895"/>
              <a:ext cx="0" cy="1223752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65"/>
          <p:cNvSpPr/>
          <p:nvPr/>
        </p:nvSpPr>
        <p:spPr>
          <a:xfrm>
            <a:off x="390720" y="0"/>
            <a:ext cx="84103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Myddosome formation </a:t>
            </a:r>
            <a:r>
              <a:rPr lang="en-US" sz="2400" b="1" dirty="0" smtClean="0"/>
              <a:t>produce kinetic </a:t>
            </a:r>
            <a:r>
              <a:rPr lang="en-US" sz="2400" b="1" dirty="0" smtClean="0"/>
              <a:t>threshold in signaling activation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3045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 descr="fig3b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5" r="2549" b="18704"/>
          <a:stretch/>
        </p:blipFill>
        <p:spPr>
          <a:xfrm>
            <a:off x="1406761" y="670230"/>
            <a:ext cx="6256482" cy="50773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0720" y="0"/>
            <a:ext cx="84103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The kinetic </a:t>
            </a:r>
            <a:r>
              <a:rPr lang="en-US" sz="2400" b="1" dirty="0" smtClean="0"/>
              <a:t>threshold </a:t>
            </a:r>
            <a:r>
              <a:rPr lang="en-US" sz="2400" b="1" dirty="0" smtClean="0"/>
              <a:t> produce the threshold in the first peak</a:t>
            </a:r>
            <a:endParaRPr lang="en-US" sz="2400" b="1" dirty="0"/>
          </a:p>
        </p:txBody>
      </p:sp>
      <p:sp>
        <p:nvSpPr>
          <p:cNvPr id="6" name="Right Triangle 5"/>
          <p:cNvSpPr/>
          <p:nvPr/>
        </p:nvSpPr>
        <p:spPr>
          <a:xfrm>
            <a:off x="2143766" y="5747589"/>
            <a:ext cx="1854200" cy="364592"/>
          </a:xfrm>
          <a:prstGeom prst="rtTriangle">
            <a:avLst/>
          </a:prstGeom>
          <a:gradFill flip="none" rotWithShape="1">
            <a:gsLst>
              <a:gs pos="0">
                <a:srgbClr val="FF000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64129" y="6050308"/>
            <a:ext cx="642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 = 2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848029" y="6082058"/>
            <a:ext cx="817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 = </a:t>
            </a:r>
            <a:r>
              <a:rPr lang="en-US" dirty="0" smtClean="0"/>
              <a:t>3.2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818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12</a:t>
            </a:fld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1014399" y="2877499"/>
            <a:ext cx="2446528" cy="8862"/>
          </a:xfrm>
          <a:prstGeom prst="line">
            <a:avLst/>
          </a:prstGeom>
          <a:ln w="7620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3634" y="3284796"/>
            <a:ext cx="1430303" cy="80868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861044" y="3147459"/>
            <a:ext cx="532175" cy="206417"/>
            <a:chOff x="4056606" y="1730616"/>
            <a:chExt cx="570188" cy="236641"/>
          </a:xfrm>
          <a:effectLst/>
        </p:grpSpPr>
        <p:sp>
          <p:nvSpPr>
            <p:cNvPr id="6" name="Snip Diagonal Corner Rectangle 5"/>
            <p:cNvSpPr/>
            <p:nvPr/>
          </p:nvSpPr>
          <p:spPr>
            <a:xfrm flipH="1">
              <a:off x="4130997" y="1730616"/>
              <a:ext cx="432261" cy="201595"/>
            </a:xfrm>
            <a:prstGeom prst="snip2Diag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lIns="79984" tIns="39993" rIns="79984" bIns="39993" rtlCol="0" anchor="ctr"/>
            <a:lstStyle/>
            <a:p>
              <a:pPr algn="ctr"/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 flipH="1">
              <a:off x="4056606" y="1733526"/>
              <a:ext cx="570188" cy="233731"/>
            </a:xfrm>
            <a:prstGeom prst="rect">
              <a:avLst/>
            </a:prstGeom>
            <a:effectLst/>
          </p:spPr>
          <p:txBody>
            <a:bodyPr wrap="none" lIns="79984" tIns="39993" rIns="79984" bIns="39993">
              <a:spAutoFit/>
            </a:bodyPr>
            <a:lstStyle/>
            <a:p>
              <a:r>
                <a:rPr lang="en-US" sz="800" b="1" dirty="0">
                  <a:latin typeface="Arial"/>
                  <a:cs typeface="Arial"/>
                </a:rPr>
                <a:t>MyD88*</a:t>
              </a:r>
              <a:endParaRPr lang="en-US" sz="800" b="1" baseline="30000" dirty="0">
                <a:latin typeface="Arial"/>
                <a:cs typeface="Arial"/>
              </a:endParaRPr>
            </a:p>
          </p:txBody>
        </p:sp>
      </p:grpSp>
      <p:sp>
        <p:nvSpPr>
          <p:cNvPr id="8" name="Snip Diagonal Corner Rectangle 7"/>
          <p:cNvSpPr/>
          <p:nvPr/>
        </p:nvSpPr>
        <p:spPr>
          <a:xfrm flipH="1">
            <a:off x="1872552" y="3151807"/>
            <a:ext cx="403444" cy="175846"/>
          </a:xfrm>
          <a:prstGeom prst="snip2DiagRect">
            <a:avLst/>
          </a:prstGeom>
          <a:solidFill>
            <a:schemeClr val="accent1"/>
          </a:solidFill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71762" tIns="35882" rIns="71762" bIns="35882" rtlCol="0" anchor="ctr"/>
          <a:lstStyle/>
          <a:p>
            <a:pPr algn="ctr"/>
            <a:endParaRPr lang="en-US" sz="800" dirty="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 flipH="1">
            <a:off x="1817397" y="3152408"/>
            <a:ext cx="475645" cy="195575"/>
          </a:xfrm>
          <a:prstGeom prst="rect">
            <a:avLst/>
          </a:prstGeom>
          <a:effectLst/>
        </p:spPr>
        <p:txBody>
          <a:bodyPr wrap="none" lIns="71762" tIns="35882" rIns="71762" bIns="35882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MyD88</a:t>
            </a:r>
          </a:p>
        </p:txBody>
      </p:sp>
      <p:sp>
        <p:nvSpPr>
          <p:cNvPr id="10" name="Freeform 9"/>
          <p:cNvSpPr/>
          <p:nvPr/>
        </p:nvSpPr>
        <p:spPr>
          <a:xfrm rot="16200000" flipH="1">
            <a:off x="2520281" y="2923508"/>
            <a:ext cx="155501" cy="323981"/>
          </a:xfrm>
          <a:custGeom>
            <a:avLst/>
            <a:gdLst>
              <a:gd name="connsiteX0" fmla="*/ 298265 w 413723"/>
              <a:gd name="connsiteY0" fmla="*/ 0 h 721642"/>
              <a:gd name="connsiteX1" fmla="*/ 413723 w 413723"/>
              <a:gd name="connsiteY1" fmla="*/ 134706 h 721642"/>
              <a:gd name="connsiteX2" fmla="*/ 163565 w 413723"/>
              <a:gd name="connsiteY2" fmla="*/ 346388 h 721642"/>
              <a:gd name="connsiteX3" fmla="*/ 163565 w 413723"/>
              <a:gd name="connsiteY3" fmla="*/ 413741 h 721642"/>
              <a:gd name="connsiteX4" fmla="*/ 327130 w 413723"/>
              <a:gd name="connsiteY4" fmla="*/ 538826 h 721642"/>
              <a:gd name="connsiteX5" fmla="*/ 365616 w 413723"/>
              <a:gd name="connsiteY5" fmla="*/ 490716 h 721642"/>
              <a:gd name="connsiteX6" fmla="*/ 394480 w 413723"/>
              <a:gd name="connsiteY6" fmla="*/ 721642 h 721642"/>
              <a:gd name="connsiteX7" fmla="*/ 221294 w 413723"/>
              <a:gd name="connsiteY7" fmla="*/ 712020 h 721642"/>
              <a:gd name="connsiteX8" fmla="*/ 259780 w 413723"/>
              <a:gd name="connsiteY8" fmla="*/ 663910 h 721642"/>
              <a:gd name="connsiteX9" fmla="*/ 76972 w 413723"/>
              <a:gd name="connsiteY9" fmla="*/ 548448 h 721642"/>
              <a:gd name="connsiteX10" fmla="*/ 0 w 413723"/>
              <a:gd name="connsiteY10" fmla="*/ 471472 h 721642"/>
              <a:gd name="connsiteX11" fmla="*/ 48107 w 413723"/>
              <a:gd name="connsiteY11" fmla="*/ 279035 h 721642"/>
              <a:gd name="connsiteX12" fmla="*/ 134701 w 413723"/>
              <a:gd name="connsiteY12" fmla="*/ 144328 h 721642"/>
              <a:gd name="connsiteX13" fmla="*/ 298265 w 413723"/>
              <a:gd name="connsiteY13" fmla="*/ 0 h 721642"/>
              <a:gd name="connsiteX0" fmla="*/ 298265 w 413723"/>
              <a:gd name="connsiteY0" fmla="*/ 0 h 721642"/>
              <a:gd name="connsiteX1" fmla="*/ 413723 w 413723"/>
              <a:gd name="connsiteY1" fmla="*/ 134706 h 721642"/>
              <a:gd name="connsiteX2" fmla="*/ 163565 w 413723"/>
              <a:gd name="connsiteY2" fmla="*/ 346388 h 721642"/>
              <a:gd name="connsiteX3" fmla="*/ 163565 w 413723"/>
              <a:gd name="connsiteY3" fmla="*/ 413741 h 721642"/>
              <a:gd name="connsiteX4" fmla="*/ 327130 w 413723"/>
              <a:gd name="connsiteY4" fmla="*/ 538826 h 721642"/>
              <a:gd name="connsiteX5" fmla="*/ 365616 w 413723"/>
              <a:gd name="connsiteY5" fmla="*/ 490716 h 721642"/>
              <a:gd name="connsiteX6" fmla="*/ 394480 w 413723"/>
              <a:gd name="connsiteY6" fmla="*/ 721642 h 721642"/>
              <a:gd name="connsiteX7" fmla="*/ 221294 w 413723"/>
              <a:gd name="connsiteY7" fmla="*/ 712020 h 721642"/>
              <a:gd name="connsiteX8" fmla="*/ 259780 w 413723"/>
              <a:gd name="connsiteY8" fmla="*/ 663910 h 721642"/>
              <a:gd name="connsiteX9" fmla="*/ 76972 w 413723"/>
              <a:gd name="connsiteY9" fmla="*/ 548448 h 721642"/>
              <a:gd name="connsiteX10" fmla="*/ 0 w 413723"/>
              <a:gd name="connsiteY10" fmla="*/ 471472 h 721642"/>
              <a:gd name="connsiteX11" fmla="*/ 48107 w 413723"/>
              <a:gd name="connsiteY11" fmla="*/ 279035 h 721642"/>
              <a:gd name="connsiteX12" fmla="*/ 134701 w 413723"/>
              <a:gd name="connsiteY12" fmla="*/ 144328 h 721642"/>
              <a:gd name="connsiteX13" fmla="*/ 298265 w 413723"/>
              <a:gd name="connsiteY13" fmla="*/ 0 h 721642"/>
              <a:gd name="connsiteX0" fmla="*/ 298265 w 413723"/>
              <a:gd name="connsiteY0" fmla="*/ 0 h 721642"/>
              <a:gd name="connsiteX1" fmla="*/ 413723 w 413723"/>
              <a:gd name="connsiteY1" fmla="*/ 134706 h 721642"/>
              <a:gd name="connsiteX2" fmla="*/ 163565 w 413723"/>
              <a:gd name="connsiteY2" fmla="*/ 346388 h 721642"/>
              <a:gd name="connsiteX3" fmla="*/ 163565 w 413723"/>
              <a:gd name="connsiteY3" fmla="*/ 413741 h 721642"/>
              <a:gd name="connsiteX4" fmla="*/ 327130 w 413723"/>
              <a:gd name="connsiteY4" fmla="*/ 538826 h 721642"/>
              <a:gd name="connsiteX5" fmla="*/ 365616 w 413723"/>
              <a:gd name="connsiteY5" fmla="*/ 490716 h 721642"/>
              <a:gd name="connsiteX6" fmla="*/ 394480 w 413723"/>
              <a:gd name="connsiteY6" fmla="*/ 721642 h 721642"/>
              <a:gd name="connsiteX7" fmla="*/ 221294 w 413723"/>
              <a:gd name="connsiteY7" fmla="*/ 712020 h 721642"/>
              <a:gd name="connsiteX8" fmla="*/ 259780 w 413723"/>
              <a:gd name="connsiteY8" fmla="*/ 663910 h 721642"/>
              <a:gd name="connsiteX9" fmla="*/ 76972 w 413723"/>
              <a:gd name="connsiteY9" fmla="*/ 548448 h 721642"/>
              <a:gd name="connsiteX10" fmla="*/ 0 w 413723"/>
              <a:gd name="connsiteY10" fmla="*/ 471472 h 721642"/>
              <a:gd name="connsiteX11" fmla="*/ 48107 w 413723"/>
              <a:gd name="connsiteY11" fmla="*/ 279035 h 721642"/>
              <a:gd name="connsiteX12" fmla="*/ 134701 w 413723"/>
              <a:gd name="connsiteY12" fmla="*/ 144328 h 721642"/>
              <a:gd name="connsiteX13" fmla="*/ 298265 w 413723"/>
              <a:gd name="connsiteY13" fmla="*/ 0 h 721642"/>
              <a:gd name="connsiteX0" fmla="*/ 339958 w 455416"/>
              <a:gd name="connsiteY0" fmla="*/ 0 h 721642"/>
              <a:gd name="connsiteX1" fmla="*/ 455416 w 455416"/>
              <a:gd name="connsiteY1" fmla="*/ 134706 h 721642"/>
              <a:gd name="connsiteX2" fmla="*/ 205258 w 455416"/>
              <a:gd name="connsiteY2" fmla="*/ 346388 h 721642"/>
              <a:gd name="connsiteX3" fmla="*/ 205258 w 455416"/>
              <a:gd name="connsiteY3" fmla="*/ 413741 h 721642"/>
              <a:gd name="connsiteX4" fmla="*/ 368823 w 455416"/>
              <a:gd name="connsiteY4" fmla="*/ 538826 h 721642"/>
              <a:gd name="connsiteX5" fmla="*/ 407309 w 455416"/>
              <a:gd name="connsiteY5" fmla="*/ 490716 h 721642"/>
              <a:gd name="connsiteX6" fmla="*/ 436173 w 455416"/>
              <a:gd name="connsiteY6" fmla="*/ 721642 h 721642"/>
              <a:gd name="connsiteX7" fmla="*/ 262987 w 455416"/>
              <a:gd name="connsiteY7" fmla="*/ 712020 h 721642"/>
              <a:gd name="connsiteX8" fmla="*/ 301473 w 455416"/>
              <a:gd name="connsiteY8" fmla="*/ 663910 h 721642"/>
              <a:gd name="connsiteX9" fmla="*/ 118665 w 455416"/>
              <a:gd name="connsiteY9" fmla="*/ 548448 h 721642"/>
              <a:gd name="connsiteX10" fmla="*/ 41693 w 455416"/>
              <a:gd name="connsiteY10" fmla="*/ 471472 h 721642"/>
              <a:gd name="connsiteX11" fmla="*/ 89800 w 455416"/>
              <a:gd name="connsiteY11" fmla="*/ 279035 h 721642"/>
              <a:gd name="connsiteX12" fmla="*/ 176394 w 455416"/>
              <a:gd name="connsiteY12" fmla="*/ 144328 h 721642"/>
              <a:gd name="connsiteX13" fmla="*/ 339958 w 455416"/>
              <a:gd name="connsiteY13" fmla="*/ 0 h 721642"/>
              <a:gd name="connsiteX0" fmla="*/ 339958 w 455416"/>
              <a:gd name="connsiteY0" fmla="*/ 0 h 721642"/>
              <a:gd name="connsiteX1" fmla="*/ 455416 w 455416"/>
              <a:gd name="connsiteY1" fmla="*/ 134706 h 721642"/>
              <a:gd name="connsiteX2" fmla="*/ 205258 w 455416"/>
              <a:gd name="connsiteY2" fmla="*/ 346388 h 721642"/>
              <a:gd name="connsiteX3" fmla="*/ 205258 w 455416"/>
              <a:gd name="connsiteY3" fmla="*/ 413741 h 721642"/>
              <a:gd name="connsiteX4" fmla="*/ 368823 w 455416"/>
              <a:gd name="connsiteY4" fmla="*/ 538826 h 721642"/>
              <a:gd name="connsiteX5" fmla="*/ 407309 w 455416"/>
              <a:gd name="connsiteY5" fmla="*/ 490716 h 721642"/>
              <a:gd name="connsiteX6" fmla="*/ 436173 w 455416"/>
              <a:gd name="connsiteY6" fmla="*/ 721642 h 721642"/>
              <a:gd name="connsiteX7" fmla="*/ 262987 w 455416"/>
              <a:gd name="connsiteY7" fmla="*/ 712020 h 721642"/>
              <a:gd name="connsiteX8" fmla="*/ 301473 w 455416"/>
              <a:gd name="connsiteY8" fmla="*/ 663910 h 721642"/>
              <a:gd name="connsiteX9" fmla="*/ 118665 w 455416"/>
              <a:gd name="connsiteY9" fmla="*/ 548448 h 721642"/>
              <a:gd name="connsiteX10" fmla="*/ 41693 w 455416"/>
              <a:gd name="connsiteY10" fmla="*/ 471472 h 721642"/>
              <a:gd name="connsiteX11" fmla="*/ 51314 w 455416"/>
              <a:gd name="connsiteY11" fmla="*/ 317522 h 721642"/>
              <a:gd name="connsiteX12" fmla="*/ 176394 w 455416"/>
              <a:gd name="connsiteY12" fmla="*/ 144328 h 721642"/>
              <a:gd name="connsiteX13" fmla="*/ 339958 w 455416"/>
              <a:gd name="connsiteY13" fmla="*/ 0 h 72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5416" h="721642">
                <a:moveTo>
                  <a:pt x="339958" y="0"/>
                </a:moveTo>
                <a:lnTo>
                  <a:pt x="455416" y="134706"/>
                </a:lnTo>
                <a:lnTo>
                  <a:pt x="205258" y="346388"/>
                </a:lnTo>
                <a:lnTo>
                  <a:pt x="205258" y="413741"/>
                </a:lnTo>
                <a:lnTo>
                  <a:pt x="368823" y="538826"/>
                </a:lnTo>
                <a:lnTo>
                  <a:pt x="407309" y="490716"/>
                </a:lnTo>
                <a:lnTo>
                  <a:pt x="436173" y="721642"/>
                </a:lnTo>
                <a:lnTo>
                  <a:pt x="262987" y="712020"/>
                </a:lnTo>
                <a:lnTo>
                  <a:pt x="301473" y="663910"/>
                </a:lnTo>
                <a:lnTo>
                  <a:pt x="118665" y="548448"/>
                </a:lnTo>
                <a:lnTo>
                  <a:pt x="41693" y="471472"/>
                </a:lnTo>
                <a:cubicBezTo>
                  <a:pt x="0" y="326743"/>
                  <a:pt x="35278" y="381668"/>
                  <a:pt x="51314" y="317522"/>
                </a:cubicBezTo>
                <a:lnTo>
                  <a:pt x="176394" y="144328"/>
                </a:lnTo>
                <a:lnTo>
                  <a:pt x="339958" y="0"/>
                </a:lnTo>
                <a:close/>
              </a:path>
            </a:pathLst>
          </a:custGeom>
          <a:solidFill>
            <a:srgbClr val="BFBFB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1762" tIns="35882" rIns="71762" bIns="35882" rtlCol="0" anchor="ctr"/>
          <a:lstStyle/>
          <a:p>
            <a:pPr algn="ctr"/>
            <a:endParaRPr lang="en-US" sz="800" dirty="0">
              <a:latin typeface="Arial"/>
              <a:cs typeface="Arial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1639009" y="2504306"/>
            <a:ext cx="123297" cy="313423"/>
          </a:xfrm>
          <a:custGeom>
            <a:avLst/>
            <a:gdLst>
              <a:gd name="connsiteX0" fmla="*/ 352350 w 430504"/>
              <a:gd name="connsiteY0" fmla="*/ 0 h 1191846"/>
              <a:gd name="connsiteX1" fmla="*/ 658 w 430504"/>
              <a:gd name="connsiteY1" fmla="*/ 625230 h 1191846"/>
              <a:gd name="connsiteX2" fmla="*/ 430504 w 430504"/>
              <a:gd name="connsiteY2" fmla="*/ 1191846 h 119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504" h="1191846">
                <a:moveTo>
                  <a:pt x="352350" y="0"/>
                </a:moveTo>
                <a:cubicBezTo>
                  <a:pt x="169991" y="213294"/>
                  <a:pt x="-12368" y="426589"/>
                  <a:pt x="658" y="625230"/>
                </a:cubicBezTo>
                <a:cubicBezTo>
                  <a:pt x="13684" y="823871"/>
                  <a:pt x="430504" y="1191846"/>
                  <a:pt x="430504" y="1191846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12" name="Freeform 11"/>
          <p:cNvSpPr/>
          <p:nvPr/>
        </p:nvSpPr>
        <p:spPr>
          <a:xfrm flipH="1">
            <a:off x="1683197" y="2508049"/>
            <a:ext cx="123297" cy="313423"/>
          </a:xfrm>
          <a:custGeom>
            <a:avLst/>
            <a:gdLst>
              <a:gd name="connsiteX0" fmla="*/ 352350 w 430504"/>
              <a:gd name="connsiteY0" fmla="*/ 0 h 1191846"/>
              <a:gd name="connsiteX1" fmla="*/ 658 w 430504"/>
              <a:gd name="connsiteY1" fmla="*/ 625230 h 1191846"/>
              <a:gd name="connsiteX2" fmla="*/ 430504 w 430504"/>
              <a:gd name="connsiteY2" fmla="*/ 1191846 h 119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504" h="1191846">
                <a:moveTo>
                  <a:pt x="352350" y="0"/>
                </a:moveTo>
                <a:cubicBezTo>
                  <a:pt x="169991" y="213294"/>
                  <a:pt x="-12368" y="426589"/>
                  <a:pt x="658" y="625230"/>
                </a:cubicBezTo>
                <a:cubicBezTo>
                  <a:pt x="13684" y="823871"/>
                  <a:pt x="430504" y="1191846"/>
                  <a:pt x="430504" y="1191846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644026" y="2826150"/>
            <a:ext cx="74053" cy="2161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731899" y="2825215"/>
            <a:ext cx="74053" cy="2161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1660695" y="2589801"/>
            <a:ext cx="128937" cy="105073"/>
          </a:xfrm>
          <a:prstGeom prst="ellipse">
            <a:avLst/>
          </a:prstGeom>
          <a:solidFill>
            <a:srgbClr val="BFBFB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1639009" y="3746212"/>
            <a:ext cx="123297" cy="313423"/>
          </a:xfrm>
          <a:custGeom>
            <a:avLst/>
            <a:gdLst>
              <a:gd name="connsiteX0" fmla="*/ 352350 w 430504"/>
              <a:gd name="connsiteY0" fmla="*/ 0 h 1191846"/>
              <a:gd name="connsiteX1" fmla="*/ 658 w 430504"/>
              <a:gd name="connsiteY1" fmla="*/ 625230 h 1191846"/>
              <a:gd name="connsiteX2" fmla="*/ 430504 w 430504"/>
              <a:gd name="connsiteY2" fmla="*/ 1191846 h 119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504" h="1191846">
                <a:moveTo>
                  <a:pt x="352350" y="0"/>
                </a:moveTo>
                <a:cubicBezTo>
                  <a:pt x="169991" y="213294"/>
                  <a:pt x="-12368" y="426589"/>
                  <a:pt x="658" y="625230"/>
                </a:cubicBezTo>
                <a:cubicBezTo>
                  <a:pt x="13684" y="823871"/>
                  <a:pt x="430504" y="1191846"/>
                  <a:pt x="430504" y="1191846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17" name="Freeform 16"/>
          <p:cNvSpPr/>
          <p:nvPr/>
        </p:nvSpPr>
        <p:spPr>
          <a:xfrm flipH="1">
            <a:off x="1677552" y="3749955"/>
            <a:ext cx="123297" cy="313423"/>
          </a:xfrm>
          <a:custGeom>
            <a:avLst/>
            <a:gdLst>
              <a:gd name="connsiteX0" fmla="*/ 352350 w 430504"/>
              <a:gd name="connsiteY0" fmla="*/ 0 h 1191846"/>
              <a:gd name="connsiteX1" fmla="*/ 658 w 430504"/>
              <a:gd name="connsiteY1" fmla="*/ 625230 h 1191846"/>
              <a:gd name="connsiteX2" fmla="*/ 430504 w 430504"/>
              <a:gd name="connsiteY2" fmla="*/ 1191846 h 119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504" h="1191846">
                <a:moveTo>
                  <a:pt x="352350" y="0"/>
                </a:moveTo>
                <a:cubicBezTo>
                  <a:pt x="169991" y="213294"/>
                  <a:pt x="-12368" y="426589"/>
                  <a:pt x="658" y="625230"/>
                </a:cubicBezTo>
                <a:cubicBezTo>
                  <a:pt x="13684" y="823871"/>
                  <a:pt x="430504" y="1191846"/>
                  <a:pt x="430504" y="1191846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638381" y="4068056"/>
            <a:ext cx="74053" cy="2161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731899" y="4067121"/>
            <a:ext cx="74053" cy="21612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1654078" y="3825782"/>
            <a:ext cx="128937" cy="105073"/>
          </a:xfrm>
          <a:prstGeom prst="ellipse">
            <a:avLst/>
          </a:prstGeom>
          <a:solidFill>
            <a:srgbClr val="BFBFBF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40" tIns="41020" rIns="82040" bIns="41020"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21" name="Round Diagonal Corner Rectangle 20"/>
          <p:cNvSpPr/>
          <p:nvPr/>
        </p:nvSpPr>
        <p:spPr>
          <a:xfrm>
            <a:off x="1861580" y="4320205"/>
            <a:ext cx="409651" cy="173313"/>
          </a:xfrm>
          <a:prstGeom prst="round2DiagRect">
            <a:avLst/>
          </a:prstGeom>
          <a:solidFill>
            <a:schemeClr val="accent3"/>
          </a:solidFill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71762" tIns="35882" rIns="71762" bIns="35882" rtlCol="0" anchor="ctr"/>
          <a:lstStyle/>
          <a:p>
            <a:pPr algn="ctr"/>
            <a:endParaRPr lang="en-US" sz="800" dirty="0">
              <a:latin typeface="Arial"/>
              <a:cs typeface="Arial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878852" y="4314541"/>
            <a:ext cx="375758" cy="195575"/>
          </a:xfrm>
          <a:prstGeom prst="rect">
            <a:avLst/>
          </a:prstGeom>
          <a:effectLst/>
        </p:spPr>
        <p:txBody>
          <a:bodyPr wrap="none" lIns="71762" tIns="35882" rIns="71762" bIns="35882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TRIF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2915017" y="4315260"/>
            <a:ext cx="430835" cy="203878"/>
            <a:chOff x="4381427" y="3069410"/>
            <a:chExt cx="461609" cy="233731"/>
          </a:xfrm>
          <a:effectLst/>
        </p:grpSpPr>
        <p:sp>
          <p:nvSpPr>
            <p:cNvPr id="24" name="Round Diagonal Corner Rectangle 23"/>
            <p:cNvSpPr/>
            <p:nvPr/>
          </p:nvSpPr>
          <p:spPr>
            <a:xfrm>
              <a:off x="4384088" y="3075903"/>
              <a:ext cx="438912" cy="198691"/>
            </a:xfrm>
            <a:prstGeom prst="round2DiagRect">
              <a:avLst/>
            </a:prstGeom>
            <a:solidFill>
              <a:srgbClr val="2397E2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79984" tIns="39993" rIns="79984" bIns="39993" rtlCol="0" anchor="ctr"/>
            <a:lstStyle/>
            <a:p>
              <a:pPr algn="ctr"/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381427" y="3069410"/>
              <a:ext cx="461609" cy="233731"/>
            </a:xfrm>
            <a:prstGeom prst="rect">
              <a:avLst/>
            </a:prstGeom>
            <a:effectLst/>
          </p:spPr>
          <p:txBody>
            <a:bodyPr wrap="none" lIns="79984" tIns="39993" rIns="79984" bIns="39993">
              <a:spAutoFit/>
            </a:bodyPr>
            <a:lstStyle/>
            <a:p>
              <a:r>
                <a:rPr lang="en-US" sz="800" b="1" dirty="0">
                  <a:latin typeface="Arial"/>
                  <a:cs typeface="Arial"/>
                </a:rPr>
                <a:t>TRIF*</a:t>
              </a:r>
            </a:p>
          </p:txBody>
        </p:sp>
      </p:grpSp>
      <p:sp>
        <p:nvSpPr>
          <p:cNvPr id="26" name="Freeform 25"/>
          <p:cNvSpPr/>
          <p:nvPr/>
        </p:nvSpPr>
        <p:spPr>
          <a:xfrm rot="16200000" flipH="1">
            <a:off x="2520281" y="4070079"/>
            <a:ext cx="155501" cy="323981"/>
          </a:xfrm>
          <a:custGeom>
            <a:avLst/>
            <a:gdLst>
              <a:gd name="connsiteX0" fmla="*/ 298265 w 413723"/>
              <a:gd name="connsiteY0" fmla="*/ 0 h 721642"/>
              <a:gd name="connsiteX1" fmla="*/ 413723 w 413723"/>
              <a:gd name="connsiteY1" fmla="*/ 134706 h 721642"/>
              <a:gd name="connsiteX2" fmla="*/ 163565 w 413723"/>
              <a:gd name="connsiteY2" fmla="*/ 346388 h 721642"/>
              <a:gd name="connsiteX3" fmla="*/ 163565 w 413723"/>
              <a:gd name="connsiteY3" fmla="*/ 413741 h 721642"/>
              <a:gd name="connsiteX4" fmla="*/ 327130 w 413723"/>
              <a:gd name="connsiteY4" fmla="*/ 538826 h 721642"/>
              <a:gd name="connsiteX5" fmla="*/ 365616 w 413723"/>
              <a:gd name="connsiteY5" fmla="*/ 490716 h 721642"/>
              <a:gd name="connsiteX6" fmla="*/ 394480 w 413723"/>
              <a:gd name="connsiteY6" fmla="*/ 721642 h 721642"/>
              <a:gd name="connsiteX7" fmla="*/ 221294 w 413723"/>
              <a:gd name="connsiteY7" fmla="*/ 712020 h 721642"/>
              <a:gd name="connsiteX8" fmla="*/ 259780 w 413723"/>
              <a:gd name="connsiteY8" fmla="*/ 663910 h 721642"/>
              <a:gd name="connsiteX9" fmla="*/ 76972 w 413723"/>
              <a:gd name="connsiteY9" fmla="*/ 548448 h 721642"/>
              <a:gd name="connsiteX10" fmla="*/ 0 w 413723"/>
              <a:gd name="connsiteY10" fmla="*/ 471472 h 721642"/>
              <a:gd name="connsiteX11" fmla="*/ 48107 w 413723"/>
              <a:gd name="connsiteY11" fmla="*/ 279035 h 721642"/>
              <a:gd name="connsiteX12" fmla="*/ 134701 w 413723"/>
              <a:gd name="connsiteY12" fmla="*/ 144328 h 721642"/>
              <a:gd name="connsiteX13" fmla="*/ 298265 w 413723"/>
              <a:gd name="connsiteY13" fmla="*/ 0 h 721642"/>
              <a:gd name="connsiteX0" fmla="*/ 298265 w 413723"/>
              <a:gd name="connsiteY0" fmla="*/ 0 h 721642"/>
              <a:gd name="connsiteX1" fmla="*/ 413723 w 413723"/>
              <a:gd name="connsiteY1" fmla="*/ 134706 h 721642"/>
              <a:gd name="connsiteX2" fmla="*/ 163565 w 413723"/>
              <a:gd name="connsiteY2" fmla="*/ 346388 h 721642"/>
              <a:gd name="connsiteX3" fmla="*/ 163565 w 413723"/>
              <a:gd name="connsiteY3" fmla="*/ 413741 h 721642"/>
              <a:gd name="connsiteX4" fmla="*/ 327130 w 413723"/>
              <a:gd name="connsiteY4" fmla="*/ 538826 h 721642"/>
              <a:gd name="connsiteX5" fmla="*/ 365616 w 413723"/>
              <a:gd name="connsiteY5" fmla="*/ 490716 h 721642"/>
              <a:gd name="connsiteX6" fmla="*/ 394480 w 413723"/>
              <a:gd name="connsiteY6" fmla="*/ 721642 h 721642"/>
              <a:gd name="connsiteX7" fmla="*/ 221294 w 413723"/>
              <a:gd name="connsiteY7" fmla="*/ 712020 h 721642"/>
              <a:gd name="connsiteX8" fmla="*/ 259780 w 413723"/>
              <a:gd name="connsiteY8" fmla="*/ 663910 h 721642"/>
              <a:gd name="connsiteX9" fmla="*/ 76972 w 413723"/>
              <a:gd name="connsiteY9" fmla="*/ 548448 h 721642"/>
              <a:gd name="connsiteX10" fmla="*/ 0 w 413723"/>
              <a:gd name="connsiteY10" fmla="*/ 471472 h 721642"/>
              <a:gd name="connsiteX11" fmla="*/ 48107 w 413723"/>
              <a:gd name="connsiteY11" fmla="*/ 279035 h 721642"/>
              <a:gd name="connsiteX12" fmla="*/ 134701 w 413723"/>
              <a:gd name="connsiteY12" fmla="*/ 144328 h 721642"/>
              <a:gd name="connsiteX13" fmla="*/ 298265 w 413723"/>
              <a:gd name="connsiteY13" fmla="*/ 0 h 721642"/>
              <a:gd name="connsiteX0" fmla="*/ 298265 w 413723"/>
              <a:gd name="connsiteY0" fmla="*/ 0 h 721642"/>
              <a:gd name="connsiteX1" fmla="*/ 413723 w 413723"/>
              <a:gd name="connsiteY1" fmla="*/ 134706 h 721642"/>
              <a:gd name="connsiteX2" fmla="*/ 163565 w 413723"/>
              <a:gd name="connsiteY2" fmla="*/ 346388 h 721642"/>
              <a:gd name="connsiteX3" fmla="*/ 163565 w 413723"/>
              <a:gd name="connsiteY3" fmla="*/ 413741 h 721642"/>
              <a:gd name="connsiteX4" fmla="*/ 327130 w 413723"/>
              <a:gd name="connsiteY4" fmla="*/ 538826 h 721642"/>
              <a:gd name="connsiteX5" fmla="*/ 365616 w 413723"/>
              <a:gd name="connsiteY5" fmla="*/ 490716 h 721642"/>
              <a:gd name="connsiteX6" fmla="*/ 394480 w 413723"/>
              <a:gd name="connsiteY6" fmla="*/ 721642 h 721642"/>
              <a:gd name="connsiteX7" fmla="*/ 221294 w 413723"/>
              <a:gd name="connsiteY7" fmla="*/ 712020 h 721642"/>
              <a:gd name="connsiteX8" fmla="*/ 259780 w 413723"/>
              <a:gd name="connsiteY8" fmla="*/ 663910 h 721642"/>
              <a:gd name="connsiteX9" fmla="*/ 76972 w 413723"/>
              <a:gd name="connsiteY9" fmla="*/ 548448 h 721642"/>
              <a:gd name="connsiteX10" fmla="*/ 0 w 413723"/>
              <a:gd name="connsiteY10" fmla="*/ 471472 h 721642"/>
              <a:gd name="connsiteX11" fmla="*/ 48107 w 413723"/>
              <a:gd name="connsiteY11" fmla="*/ 279035 h 721642"/>
              <a:gd name="connsiteX12" fmla="*/ 134701 w 413723"/>
              <a:gd name="connsiteY12" fmla="*/ 144328 h 721642"/>
              <a:gd name="connsiteX13" fmla="*/ 298265 w 413723"/>
              <a:gd name="connsiteY13" fmla="*/ 0 h 721642"/>
              <a:gd name="connsiteX0" fmla="*/ 339958 w 455416"/>
              <a:gd name="connsiteY0" fmla="*/ 0 h 721642"/>
              <a:gd name="connsiteX1" fmla="*/ 455416 w 455416"/>
              <a:gd name="connsiteY1" fmla="*/ 134706 h 721642"/>
              <a:gd name="connsiteX2" fmla="*/ 205258 w 455416"/>
              <a:gd name="connsiteY2" fmla="*/ 346388 h 721642"/>
              <a:gd name="connsiteX3" fmla="*/ 205258 w 455416"/>
              <a:gd name="connsiteY3" fmla="*/ 413741 h 721642"/>
              <a:gd name="connsiteX4" fmla="*/ 368823 w 455416"/>
              <a:gd name="connsiteY4" fmla="*/ 538826 h 721642"/>
              <a:gd name="connsiteX5" fmla="*/ 407309 w 455416"/>
              <a:gd name="connsiteY5" fmla="*/ 490716 h 721642"/>
              <a:gd name="connsiteX6" fmla="*/ 436173 w 455416"/>
              <a:gd name="connsiteY6" fmla="*/ 721642 h 721642"/>
              <a:gd name="connsiteX7" fmla="*/ 262987 w 455416"/>
              <a:gd name="connsiteY7" fmla="*/ 712020 h 721642"/>
              <a:gd name="connsiteX8" fmla="*/ 301473 w 455416"/>
              <a:gd name="connsiteY8" fmla="*/ 663910 h 721642"/>
              <a:gd name="connsiteX9" fmla="*/ 118665 w 455416"/>
              <a:gd name="connsiteY9" fmla="*/ 548448 h 721642"/>
              <a:gd name="connsiteX10" fmla="*/ 41693 w 455416"/>
              <a:gd name="connsiteY10" fmla="*/ 471472 h 721642"/>
              <a:gd name="connsiteX11" fmla="*/ 89800 w 455416"/>
              <a:gd name="connsiteY11" fmla="*/ 279035 h 721642"/>
              <a:gd name="connsiteX12" fmla="*/ 176394 w 455416"/>
              <a:gd name="connsiteY12" fmla="*/ 144328 h 721642"/>
              <a:gd name="connsiteX13" fmla="*/ 339958 w 455416"/>
              <a:gd name="connsiteY13" fmla="*/ 0 h 721642"/>
              <a:gd name="connsiteX0" fmla="*/ 339958 w 455416"/>
              <a:gd name="connsiteY0" fmla="*/ 0 h 721642"/>
              <a:gd name="connsiteX1" fmla="*/ 455416 w 455416"/>
              <a:gd name="connsiteY1" fmla="*/ 134706 h 721642"/>
              <a:gd name="connsiteX2" fmla="*/ 205258 w 455416"/>
              <a:gd name="connsiteY2" fmla="*/ 346388 h 721642"/>
              <a:gd name="connsiteX3" fmla="*/ 205258 w 455416"/>
              <a:gd name="connsiteY3" fmla="*/ 413741 h 721642"/>
              <a:gd name="connsiteX4" fmla="*/ 368823 w 455416"/>
              <a:gd name="connsiteY4" fmla="*/ 538826 h 721642"/>
              <a:gd name="connsiteX5" fmla="*/ 407309 w 455416"/>
              <a:gd name="connsiteY5" fmla="*/ 490716 h 721642"/>
              <a:gd name="connsiteX6" fmla="*/ 436173 w 455416"/>
              <a:gd name="connsiteY6" fmla="*/ 721642 h 721642"/>
              <a:gd name="connsiteX7" fmla="*/ 262987 w 455416"/>
              <a:gd name="connsiteY7" fmla="*/ 712020 h 721642"/>
              <a:gd name="connsiteX8" fmla="*/ 301473 w 455416"/>
              <a:gd name="connsiteY8" fmla="*/ 663910 h 721642"/>
              <a:gd name="connsiteX9" fmla="*/ 118665 w 455416"/>
              <a:gd name="connsiteY9" fmla="*/ 548448 h 721642"/>
              <a:gd name="connsiteX10" fmla="*/ 41693 w 455416"/>
              <a:gd name="connsiteY10" fmla="*/ 471472 h 721642"/>
              <a:gd name="connsiteX11" fmla="*/ 51314 w 455416"/>
              <a:gd name="connsiteY11" fmla="*/ 317522 h 721642"/>
              <a:gd name="connsiteX12" fmla="*/ 176394 w 455416"/>
              <a:gd name="connsiteY12" fmla="*/ 144328 h 721642"/>
              <a:gd name="connsiteX13" fmla="*/ 339958 w 455416"/>
              <a:gd name="connsiteY13" fmla="*/ 0 h 72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5416" h="721642">
                <a:moveTo>
                  <a:pt x="339958" y="0"/>
                </a:moveTo>
                <a:lnTo>
                  <a:pt x="455416" y="134706"/>
                </a:lnTo>
                <a:lnTo>
                  <a:pt x="205258" y="346388"/>
                </a:lnTo>
                <a:lnTo>
                  <a:pt x="205258" y="413741"/>
                </a:lnTo>
                <a:lnTo>
                  <a:pt x="368823" y="538826"/>
                </a:lnTo>
                <a:lnTo>
                  <a:pt x="407309" y="490716"/>
                </a:lnTo>
                <a:lnTo>
                  <a:pt x="436173" y="721642"/>
                </a:lnTo>
                <a:lnTo>
                  <a:pt x="262987" y="712020"/>
                </a:lnTo>
                <a:lnTo>
                  <a:pt x="301473" y="663910"/>
                </a:lnTo>
                <a:lnTo>
                  <a:pt x="118665" y="548448"/>
                </a:lnTo>
                <a:lnTo>
                  <a:pt x="41693" y="471472"/>
                </a:lnTo>
                <a:cubicBezTo>
                  <a:pt x="0" y="326743"/>
                  <a:pt x="35278" y="381668"/>
                  <a:pt x="51314" y="317522"/>
                </a:cubicBezTo>
                <a:lnTo>
                  <a:pt x="176394" y="144328"/>
                </a:lnTo>
                <a:lnTo>
                  <a:pt x="339958" y="0"/>
                </a:lnTo>
                <a:close/>
              </a:path>
            </a:pathLst>
          </a:custGeom>
          <a:solidFill>
            <a:srgbClr val="BFBFBF"/>
          </a:solidFill>
          <a:ln>
            <a:solidFill>
              <a:srgbClr val="000000"/>
            </a:solidFill>
            <a:headEnd type="none"/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9049" tIns="24526" rIns="49049" bIns="24526" rtlCol="0" anchor="ctr"/>
          <a:lstStyle/>
          <a:p>
            <a:pPr algn="ctr"/>
            <a:endParaRPr lang="en-US" sz="800" dirty="0">
              <a:latin typeface="Arial"/>
              <a:cs typeface="Arial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958535" y="2912247"/>
            <a:ext cx="347112" cy="116111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1931822" y="4043759"/>
            <a:ext cx="347112" cy="116111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 rot="5400000" flipV="1">
            <a:off x="2567690" y="4100956"/>
            <a:ext cx="65083" cy="594149"/>
            <a:chOff x="2168525" y="3175000"/>
            <a:chExt cx="74613" cy="636588"/>
          </a:xfrm>
          <a:effectLst/>
        </p:grpSpPr>
        <p:sp>
          <p:nvSpPr>
            <p:cNvPr id="30" name="Line 188"/>
            <p:cNvSpPr>
              <a:spLocks noChangeShapeType="1"/>
            </p:cNvSpPr>
            <p:nvPr/>
          </p:nvSpPr>
          <p:spPr bwMode="auto">
            <a:xfrm rot="5400000">
              <a:off x="1949450" y="3590925"/>
              <a:ext cx="439738" cy="15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31" name="Line 189"/>
            <p:cNvSpPr>
              <a:spLocks noChangeShapeType="1"/>
            </p:cNvSpPr>
            <p:nvPr/>
          </p:nvSpPr>
          <p:spPr bwMode="auto">
            <a:xfrm rot="5400000" flipH="1">
              <a:off x="2022475" y="3394075"/>
              <a:ext cx="439738" cy="15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 rot="5400000" flipV="1">
            <a:off x="2567690" y="2955317"/>
            <a:ext cx="65083" cy="594149"/>
            <a:chOff x="2168525" y="3175000"/>
            <a:chExt cx="74613" cy="636588"/>
          </a:xfrm>
          <a:effectLst/>
        </p:grpSpPr>
        <p:sp>
          <p:nvSpPr>
            <p:cNvPr id="33" name="Line 188"/>
            <p:cNvSpPr>
              <a:spLocks noChangeShapeType="1"/>
            </p:cNvSpPr>
            <p:nvPr/>
          </p:nvSpPr>
          <p:spPr bwMode="auto">
            <a:xfrm rot="5400000">
              <a:off x="1949450" y="3590925"/>
              <a:ext cx="439738" cy="15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34" name="Line 189"/>
            <p:cNvSpPr>
              <a:spLocks noChangeShapeType="1"/>
            </p:cNvSpPr>
            <p:nvPr/>
          </p:nvSpPr>
          <p:spPr bwMode="auto">
            <a:xfrm rot="5400000" flipH="1">
              <a:off x="2022475" y="3394075"/>
              <a:ext cx="439738" cy="15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</p:grpSp>
      <p:sp>
        <p:nvSpPr>
          <p:cNvPr id="35" name="Line 188"/>
          <p:cNvSpPr>
            <a:spLocks noChangeShapeType="1"/>
          </p:cNvSpPr>
          <p:nvPr/>
        </p:nvSpPr>
        <p:spPr bwMode="auto">
          <a:xfrm rot="5400000">
            <a:off x="1447429" y="3439266"/>
            <a:ext cx="383573" cy="148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82040" tIns="41020" rIns="82040" bIns="41020" anchor="ctr"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36" name="Line 189"/>
          <p:cNvSpPr>
            <a:spLocks noChangeShapeType="1"/>
          </p:cNvSpPr>
          <p:nvPr/>
        </p:nvSpPr>
        <p:spPr bwMode="auto">
          <a:xfrm rot="5400000" flipH="1">
            <a:off x="1515585" y="3267558"/>
            <a:ext cx="383573" cy="148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82040" tIns="41020" rIns="82040" bIns="41020" anchor="ctr"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505442" y="2785041"/>
            <a:ext cx="285357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altLang="zh-CN" sz="900" b="1" dirty="0" err="1">
                <a:latin typeface="Arial"/>
                <a:cs typeface="Arial"/>
              </a:rPr>
              <a:t>f</a:t>
            </a:r>
            <a:r>
              <a:rPr lang="en-US" altLang="zh-CN" sz="900" b="1" baseline="-25000" dirty="0" err="1">
                <a:latin typeface="Arial"/>
                <a:cs typeface="Arial"/>
              </a:rPr>
              <a:t>m</a:t>
            </a:r>
            <a:endParaRPr lang="en-US" sz="900" b="1" baseline="-25000" dirty="0">
              <a:latin typeface="Arial"/>
              <a:cs typeface="Aria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507980" y="3955871"/>
            <a:ext cx="242626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altLang="zh-CN" sz="900" b="1" dirty="0" err="1">
                <a:latin typeface="Arial"/>
                <a:cs typeface="Arial"/>
              </a:rPr>
              <a:t>f</a:t>
            </a:r>
            <a:r>
              <a:rPr lang="en-US" altLang="zh-CN" sz="900" b="1" baseline="-25000" dirty="0" err="1">
                <a:latin typeface="Arial"/>
                <a:cs typeface="Arial"/>
              </a:rPr>
              <a:t>t</a:t>
            </a:r>
            <a:endParaRPr lang="en-US" sz="900" b="1" baseline="-25000" dirty="0">
              <a:latin typeface="Arial"/>
              <a:cs typeface="Arial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24781" y="2397685"/>
            <a:ext cx="306747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A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752779" y="1480810"/>
            <a:ext cx="313860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B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220985" y="1480810"/>
            <a:ext cx="313860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C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752790" y="3682912"/>
            <a:ext cx="313860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D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220985" y="3682912"/>
            <a:ext cx="302539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E</a:t>
            </a:r>
            <a:endParaRPr lang="en-US" b="1" dirty="0">
              <a:latin typeface="Arial"/>
              <a:cs typeface="Arial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3901282" y="1556572"/>
            <a:ext cx="4687193" cy="4317549"/>
            <a:chOff x="782863" y="1511076"/>
            <a:chExt cx="5021994" cy="4949753"/>
          </a:xfrm>
        </p:grpSpPr>
        <p:pic>
          <p:nvPicPr>
            <p:cNvPr id="45" name="Picture 44" descr="fig5_new2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1650999"/>
              <a:ext cx="4572000" cy="4572000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4339167" y="4085167"/>
              <a:ext cx="197856" cy="388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latin typeface="Arial"/>
                <a:cs typeface="Arial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916232" y="4105847"/>
              <a:ext cx="541484" cy="264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LPS 1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478249" y="4105847"/>
              <a:ext cx="541484" cy="264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b="1" dirty="0">
                  <a:solidFill>
                    <a:srgbClr val="000000"/>
                  </a:solidFill>
                  <a:latin typeface="Arial"/>
                  <a:cs typeface="Arial"/>
                </a:rPr>
                <a:t>LPS 2</a:t>
              </a: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3417195" y="1511076"/>
              <a:ext cx="2387662" cy="2632490"/>
              <a:chOff x="3843555" y="585788"/>
              <a:chExt cx="2387662" cy="2632490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3986197" y="747592"/>
                <a:ext cx="266630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1</a:t>
                </a: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3914876" y="1242295"/>
                <a:ext cx="335404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50</a:t>
                </a: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3843555" y="1745872"/>
                <a:ext cx="404178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100</a:t>
                </a: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3843555" y="2243075"/>
                <a:ext cx="404178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150</a:t>
                </a: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843555" y="2733840"/>
                <a:ext cx="404178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200</a:t>
                </a:r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4038240" y="2831134"/>
                <a:ext cx="258989" cy="246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00" dirty="0">
                    <a:latin typeface="Arial"/>
                    <a:cs typeface="Arial"/>
                  </a:rPr>
                  <a:t>0</a:t>
                </a: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4393210" y="2831134"/>
                <a:ext cx="320121" cy="246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00" dirty="0">
                    <a:latin typeface="Arial"/>
                    <a:cs typeface="Arial"/>
                  </a:rPr>
                  <a:t>60</a:t>
                </a: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734139" y="2831134"/>
                <a:ext cx="381254" cy="246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00" dirty="0">
                    <a:latin typeface="Arial"/>
                    <a:cs typeface="Arial"/>
                  </a:rPr>
                  <a:t>120</a:t>
                </a:r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5100328" y="2831134"/>
                <a:ext cx="381254" cy="246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00" dirty="0">
                    <a:latin typeface="Arial"/>
                    <a:cs typeface="Arial"/>
                  </a:rPr>
                  <a:t>180</a:t>
                </a: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476751" y="2831134"/>
                <a:ext cx="381254" cy="246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00" dirty="0">
                    <a:latin typeface="Arial"/>
                    <a:cs typeface="Arial"/>
                  </a:rPr>
                  <a:t>240</a:t>
                </a:r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4746397" y="2971287"/>
                <a:ext cx="719977" cy="246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00" dirty="0">
                    <a:latin typeface="Arial"/>
                    <a:cs typeface="Arial"/>
                  </a:rPr>
                  <a:t>Time (min)</a:t>
                </a:r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5854741" y="735963"/>
                <a:ext cx="266630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1</a:t>
                </a: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5854741" y="1144645"/>
                <a:ext cx="369761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0.8</a:t>
                </a:r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5854741" y="1538669"/>
                <a:ext cx="369761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0.6</a:t>
                </a: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5854741" y="1942125"/>
                <a:ext cx="376476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0.4</a:t>
                </a:r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5854740" y="2346603"/>
                <a:ext cx="369761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0.2</a:t>
                </a: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5854740" y="2755796"/>
                <a:ext cx="266630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0</a:t>
                </a: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5561154" y="585788"/>
                <a:ext cx="596491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b="1" dirty="0" err="1">
                    <a:latin typeface="Arial"/>
                    <a:cs typeface="Arial"/>
                  </a:rPr>
                  <a:t>NFκBn</a:t>
                </a:r>
                <a:endParaRPr lang="en-US" sz="900" b="1" dirty="0"/>
              </a:p>
            </p:txBody>
          </p:sp>
        </p:grpSp>
        <p:sp>
          <p:nvSpPr>
            <p:cNvPr id="50" name="Rectangle 49"/>
            <p:cNvSpPr/>
            <p:nvPr/>
          </p:nvSpPr>
          <p:spPr>
            <a:xfrm>
              <a:off x="1130467" y="6037417"/>
              <a:ext cx="1090958" cy="4234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900" dirty="0">
                  <a:latin typeface="Arial"/>
                  <a:cs typeface="Arial"/>
                </a:rPr>
                <a:t>MyD88 pathway</a:t>
              </a:r>
            </a:p>
            <a:p>
              <a:pPr algn="ctr"/>
              <a:r>
                <a:rPr lang="en-US" sz="900" dirty="0">
                  <a:latin typeface="Arial"/>
                  <a:cs typeface="Arial"/>
                </a:rPr>
                <a:t>        (</a:t>
              </a:r>
              <a:r>
                <a:rPr lang="en-US" sz="900" dirty="0" err="1">
                  <a:latin typeface="Arial"/>
                  <a:cs typeface="Arial"/>
                </a:rPr>
                <a:t>f</a:t>
              </a:r>
              <a:r>
                <a:rPr lang="en-US" sz="900" baseline="-25000" dirty="0" err="1">
                  <a:latin typeface="Arial"/>
                  <a:cs typeface="Arial"/>
                </a:rPr>
                <a:t>m</a:t>
              </a:r>
              <a:r>
                <a:rPr lang="en-US" sz="900" dirty="0">
                  <a:latin typeface="Arial"/>
                  <a:cs typeface="Arial"/>
                </a:rPr>
                <a:t>)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161115" y="6037417"/>
              <a:ext cx="981038" cy="4234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900" dirty="0">
                  <a:latin typeface="Arial"/>
                  <a:cs typeface="Arial"/>
                </a:rPr>
                <a:t>TRIF pathway</a:t>
              </a:r>
            </a:p>
            <a:p>
              <a:r>
                <a:rPr lang="en-US" sz="900" dirty="0">
                  <a:latin typeface="Arial"/>
                  <a:cs typeface="Arial"/>
                </a:rPr>
                <a:t>       (</a:t>
              </a:r>
              <a:r>
                <a:rPr lang="en-US" sz="900" dirty="0" err="1">
                  <a:latin typeface="Arial"/>
                  <a:cs typeface="Arial"/>
                </a:rPr>
                <a:t>f</a:t>
              </a:r>
              <a:r>
                <a:rPr lang="en-US" sz="900" baseline="-25000" dirty="0" err="1">
                  <a:latin typeface="Arial"/>
                  <a:cs typeface="Arial"/>
                </a:rPr>
                <a:t>t</a:t>
              </a:r>
              <a:r>
                <a:rPr lang="en-US" sz="900" dirty="0">
                  <a:latin typeface="Arial"/>
                  <a:cs typeface="Arial"/>
                </a:rPr>
                <a:t>)</a:t>
              </a:r>
            </a:p>
          </p:txBody>
        </p:sp>
        <p:sp>
          <p:nvSpPr>
            <p:cNvPr id="52" name="Rectangle 51"/>
            <p:cNvSpPr/>
            <p:nvPr/>
          </p:nvSpPr>
          <p:spPr>
            <a:xfrm rot="16200000">
              <a:off x="190545" y="4997086"/>
              <a:ext cx="1431956" cy="247320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Activation efficiency</a:t>
              </a:r>
              <a:endParaRPr lang="en-US" sz="900" baseline="-25000" dirty="0">
                <a:latin typeface="Helvetica"/>
                <a:cs typeface="Helvetica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086385" y="4176195"/>
              <a:ext cx="266565" cy="264600"/>
            </a:xfrm>
            <a:prstGeom prst="rect">
              <a:avLst/>
            </a:prstGeom>
            <a:effectLst/>
          </p:spPr>
          <p:txBody>
            <a:bodyPr wrap="none" lIns="91410" tIns="45706" rIns="91410" bIns="45706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1</a:t>
              </a:r>
              <a:endParaRPr lang="en-US" sz="900" baseline="30000" dirty="0">
                <a:latin typeface="Helvetica"/>
                <a:cs typeface="Helvetica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086385" y="5911644"/>
              <a:ext cx="266565" cy="264600"/>
            </a:xfrm>
            <a:prstGeom prst="rect">
              <a:avLst/>
            </a:prstGeom>
            <a:effectLst/>
          </p:spPr>
          <p:txBody>
            <a:bodyPr wrap="none" lIns="91410" tIns="45706" rIns="91410" bIns="45706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0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979434" y="5050325"/>
              <a:ext cx="369697" cy="264600"/>
            </a:xfrm>
            <a:prstGeom prst="rect">
              <a:avLst/>
            </a:prstGeom>
            <a:effectLst/>
          </p:spPr>
          <p:txBody>
            <a:bodyPr wrap="none" lIns="91410" tIns="45706" rIns="91410" bIns="45706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0.5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714014" y="6037417"/>
              <a:ext cx="1090958" cy="4234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900" dirty="0">
                  <a:latin typeface="Arial"/>
                  <a:cs typeface="Arial"/>
                </a:rPr>
                <a:t>MyD88 pathway</a:t>
              </a:r>
            </a:p>
            <a:p>
              <a:pPr algn="ctr"/>
              <a:r>
                <a:rPr lang="en-US" sz="900" dirty="0">
                  <a:latin typeface="Arial"/>
                  <a:cs typeface="Arial"/>
                </a:rPr>
                <a:t>        (</a:t>
              </a:r>
              <a:r>
                <a:rPr lang="en-US" sz="900" dirty="0" err="1">
                  <a:latin typeface="Arial"/>
                  <a:cs typeface="Arial"/>
                </a:rPr>
                <a:t>f</a:t>
              </a:r>
              <a:r>
                <a:rPr lang="en-US" sz="900" baseline="-25000" dirty="0" err="1">
                  <a:latin typeface="Arial"/>
                  <a:cs typeface="Arial"/>
                </a:rPr>
                <a:t>m</a:t>
              </a:r>
              <a:r>
                <a:rPr lang="en-US" sz="900" dirty="0">
                  <a:latin typeface="Arial"/>
                  <a:cs typeface="Arial"/>
                </a:rPr>
                <a:t>)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744662" y="6037417"/>
              <a:ext cx="981038" cy="4234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900" dirty="0">
                  <a:latin typeface="Arial"/>
                  <a:cs typeface="Arial"/>
                </a:rPr>
                <a:t>TRIF pathway</a:t>
              </a:r>
            </a:p>
            <a:p>
              <a:r>
                <a:rPr lang="en-US" sz="900" dirty="0">
                  <a:latin typeface="Arial"/>
                  <a:cs typeface="Arial"/>
                </a:rPr>
                <a:t>       (</a:t>
              </a:r>
              <a:r>
                <a:rPr lang="en-US" sz="900" dirty="0" err="1">
                  <a:latin typeface="Arial"/>
                  <a:cs typeface="Arial"/>
                </a:rPr>
                <a:t>f</a:t>
              </a:r>
              <a:r>
                <a:rPr lang="en-US" sz="900" baseline="-25000" dirty="0" err="1">
                  <a:latin typeface="Arial"/>
                  <a:cs typeface="Arial"/>
                </a:rPr>
                <a:t>t</a:t>
              </a:r>
              <a:r>
                <a:rPr lang="en-US" sz="900" dirty="0">
                  <a:latin typeface="Arial"/>
                  <a:cs typeface="Arial"/>
                </a:rPr>
                <a:t>)</a:t>
              </a:r>
            </a:p>
          </p:txBody>
        </p:sp>
        <p:sp>
          <p:nvSpPr>
            <p:cNvPr id="58" name="Rectangle 57"/>
            <p:cNvSpPr/>
            <p:nvPr/>
          </p:nvSpPr>
          <p:spPr>
            <a:xfrm rot="16200000">
              <a:off x="2755938" y="5013415"/>
              <a:ext cx="1431956" cy="247320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Activation efficiency</a:t>
              </a:r>
              <a:endParaRPr lang="en-US" sz="900" baseline="-25000" dirty="0">
                <a:latin typeface="Helvetica"/>
                <a:cs typeface="Helvetica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651779" y="4192525"/>
              <a:ext cx="266565" cy="264600"/>
            </a:xfrm>
            <a:prstGeom prst="rect">
              <a:avLst/>
            </a:prstGeom>
            <a:effectLst/>
          </p:spPr>
          <p:txBody>
            <a:bodyPr wrap="none" lIns="91410" tIns="45706" rIns="91410" bIns="45706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1</a:t>
              </a:r>
              <a:endParaRPr lang="en-US" sz="900" baseline="30000" dirty="0">
                <a:latin typeface="Helvetica"/>
                <a:cs typeface="Helvetica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651779" y="5927975"/>
              <a:ext cx="266565" cy="264600"/>
            </a:xfrm>
            <a:prstGeom prst="rect">
              <a:avLst/>
            </a:prstGeom>
            <a:effectLst/>
          </p:spPr>
          <p:txBody>
            <a:bodyPr wrap="none" lIns="91410" tIns="45706" rIns="91410" bIns="45706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0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544828" y="5066655"/>
              <a:ext cx="369697" cy="264600"/>
            </a:xfrm>
            <a:prstGeom prst="rect">
              <a:avLst/>
            </a:prstGeom>
            <a:effectLst/>
          </p:spPr>
          <p:txBody>
            <a:bodyPr wrap="none" lIns="91410" tIns="45706" rIns="91410" bIns="45706">
              <a:spAutoFit/>
            </a:bodyPr>
            <a:lstStyle/>
            <a:p>
              <a:r>
                <a:rPr lang="en-US" sz="900" dirty="0">
                  <a:latin typeface="Helvetica"/>
                  <a:cs typeface="Helvetica"/>
                </a:rPr>
                <a:t>0.5</a:t>
              </a: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938881" y="1518337"/>
              <a:ext cx="2387662" cy="2632490"/>
              <a:chOff x="3843555" y="585788"/>
              <a:chExt cx="2387662" cy="263249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3986196" y="747592"/>
                <a:ext cx="266630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1</a:t>
                </a: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3914876" y="1242295"/>
                <a:ext cx="335404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50</a:t>
                </a: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3843555" y="1745872"/>
                <a:ext cx="404178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100</a:t>
                </a: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3843555" y="2243075"/>
                <a:ext cx="404178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150</a:t>
                </a: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843555" y="2733840"/>
                <a:ext cx="404178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200</a:t>
                </a: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4038240" y="2831134"/>
                <a:ext cx="258989" cy="246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00" dirty="0">
                    <a:latin typeface="Arial"/>
                    <a:cs typeface="Arial"/>
                  </a:rPr>
                  <a:t>0</a:t>
                </a: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4393210" y="2831134"/>
                <a:ext cx="320122" cy="246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00" dirty="0">
                    <a:latin typeface="Arial"/>
                    <a:cs typeface="Arial"/>
                  </a:rPr>
                  <a:t>60</a:t>
                </a: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734139" y="2831134"/>
                <a:ext cx="381254" cy="246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00" dirty="0">
                    <a:latin typeface="Arial"/>
                    <a:cs typeface="Arial"/>
                  </a:rPr>
                  <a:t>120</a:t>
                </a: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5100328" y="2831134"/>
                <a:ext cx="381254" cy="246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00" dirty="0">
                    <a:latin typeface="Arial"/>
                    <a:cs typeface="Arial"/>
                  </a:rPr>
                  <a:t>180</a:t>
                </a: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476751" y="2831134"/>
                <a:ext cx="381254" cy="246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00" dirty="0">
                    <a:latin typeface="Arial"/>
                    <a:cs typeface="Arial"/>
                  </a:rPr>
                  <a:t>240</a:t>
                </a: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4746397" y="2971287"/>
                <a:ext cx="719978" cy="246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00" dirty="0">
                    <a:latin typeface="Arial"/>
                    <a:cs typeface="Arial"/>
                  </a:rPr>
                  <a:t>Time (min)</a:t>
                </a: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5854741" y="735963"/>
                <a:ext cx="266630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1</a:t>
                </a: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5854741" y="1144645"/>
                <a:ext cx="369761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0.8</a:t>
                </a: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5854741" y="1538669"/>
                <a:ext cx="369761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0.6</a:t>
                </a: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5854741" y="1942125"/>
                <a:ext cx="376476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0.4</a:t>
                </a: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5854740" y="2346603"/>
                <a:ext cx="369761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0.2</a:t>
                </a: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5854740" y="2755796"/>
                <a:ext cx="266630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/>
                    <a:cs typeface="Arial"/>
                  </a:rPr>
                  <a:t>0</a:t>
                </a: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5561154" y="585788"/>
                <a:ext cx="596491" cy="264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b="1" dirty="0" err="1">
                    <a:latin typeface="Arial"/>
                    <a:cs typeface="Arial"/>
                  </a:rPr>
                  <a:t>NFκBn</a:t>
                </a:r>
                <a:endParaRPr lang="en-US" sz="900" b="1" dirty="0"/>
              </a:p>
            </p:txBody>
          </p:sp>
        </p:grpSp>
      </p:grpSp>
      <p:sp>
        <p:nvSpPr>
          <p:cNvPr id="100" name="Rectangle 99"/>
          <p:cNvSpPr/>
          <p:nvPr/>
        </p:nvSpPr>
        <p:spPr>
          <a:xfrm>
            <a:off x="4470515" y="1203811"/>
            <a:ext cx="12690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 smtClean="0"/>
              <a:t>Before clustering</a:t>
            </a:r>
            <a:endParaRPr lang="en-US" sz="1200" i="1" dirty="0"/>
          </a:p>
        </p:txBody>
      </p:sp>
      <p:sp>
        <p:nvSpPr>
          <p:cNvPr id="101" name="Rectangle 100"/>
          <p:cNvSpPr/>
          <p:nvPr/>
        </p:nvSpPr>
        <p:spPr>
          <a:xfrm>
            <a:off x="6827730" y="1178411"/>
            <a:ext cx="11710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 smtClean="0"/>
              <a:t>After clustering</a:t>
            </a:r>
            <a:endParaRPr lang="en-US" sz="1200" i="1" dirty="0"/>
          </a:p>
        </p:txBody>
      </p:sp>
      <p:sp>
        <p:nvSpPr>
          <p:cNvPr id="102" name="Rectangle 101"/>
          <p:cNvSpPr/>
          <p:nvPr/>
        </p:nvSpPr>
        <p:spPr>
          <a:xfrm>
            <a:off x="4287718" y="5988997"/>
            <a:ext cx="185859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Arial"/>
                <a:cs typeface="Arial"/>
              </a:rPr>
              <a:t>LPS </a:t>
            </a:r>
            <a:r>
              <a:rPr lang="en-US" sz="900" b="1" dirty="0" smtClean="0">
                <a:solidFill>
                  <a:srgbClr val="FF0000"/>
                </a:solidFill>
                <a:latin typeface="Arial"/>
                <a:cs typeface="Arial"/>
              </a:rPr>
              <a:t>1 need little Trif activation </a:t>
            </a:r>
            <a:endParaRPr lang="en-US" sz="9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7408642" y="2166853"/>
            <a:ext cx="50538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Arial"/>
                <a:cs typeface="Arial"/>
              </a:rPr>
              <a:t>LPS 1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7432298" y="2877688"/>
            <a:ext cx="50538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Arial"/>
                <a:cs typeface="Arial"/>
              </a:rPr>
              <a:t>LPS </a:t>
            </a:r>
            <a:r>
              <a:rPr lang="en-US" sz="900" b="1" dirty="0" smtClean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lang="en-US" sz="9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2294123" y="272534"/>
            <a:ext cx="4555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From cell population to single cell.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369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68" name="Group 67"/>
          <p:cNvGrpSpPr/>
          <p:nvPr/>
        </p:nvGrpSpPr>
        <p:grpSpPr>
          <a:xfrm>
            <a:off x="1695450" y="406400"/>
            <a:ext cx="6076950" cy="2743200"/>
            <a:chOff x="1695450" y="406400"/>
            <a:chExt cx="6076950" cy="2743200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 rotWithShape="1">
            <a:blip r:embed="rId2"/>
            <a:srcRect r="367" b="50000"/>
            <a:stretch/>
          </p:blipFill>
          <p:spPr>
            <a:xfrm>
              <a:off x="2250114" y="825500"/>
              <a:ext cx="4643773" cy="2324100"/>
            </a:xfrm>
            <a:prstGeom prst="rect">
              <a:avLst/>
            </a:prstGeom>
          </p:spPr>
        </p:pic>
        <p:sp>
          <p:nvSpPr>
            <p:cNvPr id="67" name="Rectangle 66"/>
            <p:cNvSpPr/>
            <p:nvPr/>
          </p:nvSpPr>
          <p:spPr>
            <a:xfrm>
              <a:off x="1695450" y="406400"/>
              <a:ext cx="60769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/>
                <a:t>Stochastic activation in Trif alone can generate two clusters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1801187" y="3366532"/>
            <a:ext cx="5753100" cy="2857500"/>
            <a:chOff x="1968500" y="2997200"/>
            <a:chExt cx="5753100" cy="2857500"/>
          </a:xfrm>
        </p:grpSpPr>
        <p:pic>
          <p:nvPicPr>
            <p:cNvPr id="65" name="Picture 64"/>
            <p:cNvPicPr>
              <a:picLocks noChangeAspect="1"/>
            </p:cNvPicPr>
            <p:nvPr/>
          </p:nvPicPr>
          <p:blipFill rotWithShape="1">
            <a:blip r:embed="rId3"/>
            <a:srcRect t="49454"/>
            <a:stretch/>
          </p:blipFill>
          <p:spPr>
            <a:xfrm>
              <a:off x="2514600" y="3505200"/>
              <a:ext cx="4660900" cy="2349500"/>
            </a:xfrm>
            <a:prstGeom prst="rect">
              <a:avLst/>
            </a:prstGeom>
          </p:spPr>
        </p:pic>
        <p:sp>
          <p:nvSpPr>
            <p:cNvPr id="69" name="Rectangle 68"/>
            <p:cNvSpPr/>
            <p:nvPr/>
          </p:nvSpPr>
          <p:spPr>
            <a:xfrm>
              <a:off x="1968500" y="2997200"/>
              <a:ext cx="57531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/>
                <a:t>But but the stochasticity in MyD88 will bring in </a:t>
              </a:r>
              <a:r>
                <a:rPr lang="en-US" b="1" dirty="0" smtClean="0"/>
                <a:t>viability </a:t>
              </a:r>
              <a:r>
                <a:rPr lang="en-US" b="1" dirty="0"/>
                <a:t>in response speed.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3874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0135" y="123487"/>
            <a:ext cx="17844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Conclusions:</a:t>
            </a:r>
            <a:endParaRPr lang="en-US" sz="2400" b="1" dirty="0"/>
          </a:p>
        </p:txBody>
      </p:sp>
      <p:sp>
        <p:nvSpPr>
          <p:cNvPr id="5" name="Rectangle 4"/>
          <p:cNvSpPr/>
          <p:nvPr/>
        </p:nvSpPr>
        <p:spPr>
          <a:xfrm>
            <a:off x="342900" y="1594535"/>
            <a:ext cx="8432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Dynamical features in the sub-pathways (quantitatively</a:t>
            </a:r>
            <a:r>
              <a:rPr lang="en-US" b="1" dirty="0" smtClean="0"/>
              <a:t>):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MyD88 sub-pathway determine the response speed (linearly to log dose).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TRIF </a:t>
            </a:r>
            <a:r>
              <a:rPr lang="en-US" dirty="0"/>
              <a:t>sub-pathway determine </a:t>
            </a:r>
            <a:r>
              <a:rPr lang="en-US" dirty="0" smtClean="0"/>
              <a:t>the response duration(</a:t>
            </a:r>
            <a:r>
              <a:rPr lang="en-US" dirty="0"/>
              <a:t>linearly to log dose).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42900" y="2865062"/>
            <a:ext cx="696857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Molecular details in shaping the </a:t>
            </a:r>
            <a:r>
              <a:rPr lang="en-US" b="1" dirty="0" smtClean="0"/>
              <a:t>dynamics: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Myddosome formation produce threshold in signaling </a:t>
            </a:r>
            <a:r>
              <a:rPr lang="en-US" dirty="0" smtClean="0"/>
              <a:t>activation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ligand induced-shuttling is responsible for the duration specificity 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342900" y="4147784"/>
            <a:ext cx="852551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Stochasticity happens at the level of sub-pathway activation can explain single cell data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Stochastic activation in Trif alone can generate two clusters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But </a:t>
            </a:r>
            <a:r>
              <a:rPr lang="en-US" dirty="0" smtClean="0"/>
              <a:t>the </a:t>
            </a:r>
            <a:r>
              <a:rPr lang="en-US" dirty="0"/>
              <a:t>stochasticity in MyD88 will bring in viability in response speed. </a:t>
            </a:r>
          </a:p>
        </p:txBody>
      </p:sp>
    </p:spTree>
    <p:extLst>
      <p:ext uri="{BB962C8B-B14F-4D97-AF65-F5344CB8AC3E}">
        <p14:creationId xmlns:p14="http://schemas.microsoft.com/office/powerpoint/2010/main" val="1025466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1003300"/>
            <a:ext cx="8407400" cy="4953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53549" y="37068"/>
            <a:ext cx="70369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But we can find features from these complex network</a:t>
            </a:r>
          </a:p>
          <a:p>
            <a:r>
              <a:rPr lang="en-US" sz="2400" b="1" dirty="0" smtClean="0"/>
              <a:t>-- double bow-tie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647749" y="2888476"/>
            <a:ext cx="922351" cy="62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6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/>
          <p:cNvSpPr/>
          <p:nvPr/>
        </p:nvSpPr>
        <p:spPr>
          <a:xfrm>
            <a:off x="2341376" y="6018114"/>
            <a:ext cx="5721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Dynamical features in the sub-pathways (quantitatively)</a:t>
            </a:r>
            <a:endParaRPr lang="en-US" dirty="0"/>
          </a:p>
        </p:txBody>
      </p:sp>
      <p:sp>
        <p:nvSpPr>
          <p:cNvPr id="182" name="Rectangle 181"/>
          <p:cNvSpPr/>
          <p:nvPr/>
        </p:nvSpPr>
        <p:spPr>
          <a:xfrm>
            <a:off x="3650611" y="120134"/>
            <a:ext cx="20087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TLR4 is </a:t>
            </a:r>
            <a:r>
              <a:rPr lang="en-US" sz="2400" b="1" dirty="0" smtClean="0"/>
              <a:t>special</a:t>
            </a:r>
            <a:endParaRPr lang="en-US" sz="2400" b="1" dirty="0"/>
          </a:p>
        </p:txBody>
      </p:sp>
      <p:pic>
        <p:nvPicPr>
          <p:cNvPr id="249" name="Picture 2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300" y="1219031"/>
            <a:ext cx="2392106" cy="4584869"/>
          </a:xfrm>
          <a:prstGeom prst="rect">
            <a:avLst/>
          </a:prstGeom>
        </p:spPr>
      </p:pic>
      <p:grpSp>
        <p:nvGrpSpPr>
          <p:cNvPr id="253" name="Group 252"/>
          <p:cNvGrpSpPr/>
          <p:nvPr/>
        </p:nvGrpSpPr>
        <p:grpSpPr>
          <a:xfrm>
            <a:off x="795429" y="2082800"/>
            <a:ext cx="2291143" cy="2705100"/>
            <a:chOff x="718757" y="2209800"/>
            <a:chExt cx="2291143" cy="2705100"/>
          </a:xfrm>
        </p:grpSpPr>
        <p:pic>
          <p:nvPicPr>
            <p:cNvPr id="251" name="Picture 250"/>
            <p:cNvPicPr>
              <a:picLocks noChangeAspect="1"/>
            </p:cNvPicPr>
            <p:nvPr/>
          </p:nvPicPr>
          <p:blipFill rotWithShape="1">
            <a:blip r:embed="rId4"/>
            <a:srcRect b="3562"/>
            <a:stretch/>
          </p:blipFill>
          <p:spPr>
            <a:xfrm>
              <a:off x="718757" y="2260600"/>
              <a:ext cx="2234111" cy="2654300"/>
            </a:xfrm>
            <a:prstGeom prst="rect">
              <a:avLst/>
            </a:prstGeom>
          </p:spPr>
        </p:pic>
        <p:sp>
          <p:nvSpPr>
            <p:cNvPr id="252" name="Freeform 251"/>
            <p:cNvSpPr/>
            <p:nvPr/>
          </p:nvSpPr>
          <p:spPr>
            <a:xfrm>
              <a:off x="2159000" y="2209800"/>
              <a:ext cx="850900" cy="1778000"/>
            </a:xfrm>
            <a:custGeom>
              <a:avLst/>
              <a:gdLst>
                <a:gd name="connsiteX0" fmla="*/ 0 w 850900"/>
                <a:gd name="connsiteY0" fmla="*/ 25400 h 1778000"/>
                <a:gd name="connsiteX1" fmla="*/ 0 w 850900"/>
                <a:gd name="connsiteY1" fmla="*/ 25400 h 1778000"/>
                <a:gd name="connsiteX2" fmla="*/ 38100 w 850900"/>
                <a:gd name="connsiteY2" fmla="*/ 127000 h 1778000"/>
                <a:gd name="connsiteX3" fmla="*/ 50800 w 850900"/>
                <a:gd name="connsiteY3" fmla="*/ 165100 h 1778000"/>
                <a:gd name="connsiteX4" fmla="*/ 88900 w 850900"/>
                <a:gd name="connsiteY4" fmla="*/ 215900 h 1778000"/>
                <a:gd name="connsiteX5" fmla="*/ 127000 w 850900"/>
                <a:gd name="connsiteY5" fmla="*/ 241300 h 1778000"/>
                <a:gd name="connsiteX6" fmla="*/ 215900 w 850900"/>
                <a:gd name="connsiteY6" fmla="*/ 698500 h 1778000"/>
                <a:gd name="connsiteX7" fmla="*/ 444500 w 850900"/>
                <a:gd name="connsiteY7" fmla="*/ 1041400 h 1778000"/>
                <a:gd name="connsiteX8" fmla="*/ 622300 w 850900"/>
                <a:gd name="connsiteY8" fmla="*/ 1689100 h 1778000"/>
                <a:gd name="connsiteX9" fmla="*/ 850900 w 850900"/>
                <a:gd name="connsiteY9" fmla="*/ 1778000 h 1778000"/>
                <a:gd name="connsiteX10" fmla="*/ 825500 w 850900"/>
                <a:gd name="connsiteY10" fmla="*/ 0 h 1778000"/>
                <a:gd name="connsiteX11" fmla="*/ 0 w 850900"/>
                <a:gd name="connsiteY11" fmla="*/ 25400 h 177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50900" h="1778000">
                  <a:moveTo>
                    <a:pt x="0" y="25400"/>
                  </a:moveTo>
                  <a:lnTo>
                    <a:pt x="0" y="25400"/>
                  </a:lnTo>
                  <a:cubicBezTo>
                    <a:pt x="12700" y="59267"/>
                    <a:pt x="25739" y="93008"/>
                    <a:pt x="38100" y="127000"/>
                  </a:cubicBezTo>
                  <a:cubicBezTo>
                    <a:pt x="42675" y="139581"/>
                    <a:pt x="44158" y="153477"/>
                    <a:pt x="50800" y="165100"/>
                  </a:cubicBezTo>
                  <a:cubicBezTo>
                    <a:pt x="61302" y="183478"/>
                    <a:pt x="73933" y="200933"/>
                    <a:pt x="88900" y="215900"/>
                  </a:cubicBezTo>
                  <a:cubicBezTo>
                    <a:pt x="99693" y="226693"/>
                    <a:pt x="127000" y="241300"/>
                    <a:pt x="127000" y="241300"/>
                  </a:cubicBezTo>
                  <a:lnTo>
                    <a:pt x="215900" y="698500"/>
                  </a:lnTo>
                  <a:lnTo>
                    <a:pt x="444500" y="1041400"/>
                  </a:lnTo>
                  <a:lnTo>
                    <a:pt x="622300" y="1689100"/>
                  </a:lnTo>
                  <a:lnTo>
                    <a:pt x="850900" y="1778000"/>
                  </a:lnTo>
                  <a:lnTo>
                    <a:pt x="825500" y="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631007" y="1089799"/>
            <a:ext cx="5647183" cy="5692001"/>
            <a:chOff x="2631007" y="1089799"/>
            <a:chExt cx="5647183" cy="5692001"/>
          </a:xfrm>
        </p:grpSpPr>
        <p:sp>
          <p:nvSpPr>
            <p:cNvPr id="254" name="Rectangle 253"/>
            <p:cNvSpPr/>
            <p:nvPr/>
          </p:nvSpPr>
          <p:spPr>
            <a:xfrm>
              <a:off x="2631007" y="6412468"/>
              <a:ext cx="472229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Molecular details in shaping the dynamics</a:t>
              </a:r>
              <a:endParaRPr lang="en-US" dirty="0"/>
            </a:p>
          </p:txBody>
        </p:sp>
        <p:grpSp>
          <p:nvGrpSpPr>
            <p:cNvPr id="257" name="Group 256"/>
            <p:cNvGrpSpPr/>
            <p:nvPr/>
          </p:nvGrpSpPr>
          <p:grpSpPr>
            <a:xfrm>
              <a:off x="6509696" y="1089799"/>
              <a:ext cx="1768494" cy="4029639"/>
              <a:chOff x="6509696" y="1089799"/>
              <a:chExt cx="1768494" cy="4029639"/>
            </a:xfrm>
          </p:grpSpPr>
          <p:pic>
            <p:nvPicPr>
              <p:cNvPr id="250" name="Picture 24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09696" y="3023938"/>
                <a:ext cx="1687208" cy="2095500"/>
              </a:xfrm>
              <a:prstGeom prst="rect">
                <a:avLst/>
              </a:prstGeom>
            </p:spPr>
          </p:pic>
          <p:pic>
            <p:nvPicPr>
              <p:cNvPr id="255" name="Picture 25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09696" y="1089799"/>
                <a:ext cx="1768494" cy="645043"/>
              </a:xfrm>
              <a:prstGeom prst="rect">
                <a:avLst/>
              </a:prstGeom>
            </p:spPr>
          </p:pic>
          <p:pic>
            <p:nvPicPr>
              <p:cNvPr id="256" name="Picture 25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09696" y="1940699"/>
                <a:ext cx="1427206" cy="1083239"/>
              </a:xfrm>
              <a:prstGeom prst="rect">
                <a:avLst/>
              </a:prstGeom>
            </p:spPr>
          </p:pic>
        </p:grpSp>
      </p:grpSp>
      <p:sp>
        <p:nvSpPr>
          <p:cNvPr id="25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374BE6F-4675-E040-83E7-950933BE75D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891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967508" y="120134"/>
            <a:ext cx="1208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Method 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1511300"/>
            <a:ext cx="2184400" cy="15212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5371904" y="3290668"/>
            <a:ext cx="3518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Gene knockout mouse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4028" t="15600" r="4999" b="31983"/>
          <a:stretch/>
        </p:blipFill>
        <p:spPr>
          <a:xfrm>
            <a:off x="5334901" y="1511300"/>
            <a:ext cx="2660214" cy="152704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812604" y="3234202"/>
            <a:ext cx="35180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Electrophoretic mobility shift </a:t>
            </a:r>
            <a:r>
              <a:rPr lang="en-US" dirty="0" smtClean="0"/>
              <a:t>assay</a:t>
            </a:r>
          </a:p>
          <a:p>
            <a:r>
              <a:rPr lang="en-US" dirty="0" smtClean="0"/>
              <a:t>Kinase assay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43590" t="14559" r="33760" b="47681"/>
          <a:stretch/>
        </p:blipFill>
        <p:spPr>
          <a:xfrm>
            <a:off x="3866955" y="4330700"/>
            <a:ext cx="1670245" cy="155291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289104" y="6005634"/>
            <a:ext cx="3518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Computational modeling</a:t>
            </a:r>
            <a:endParaRPr lang="en-US" dirty="0"/>
          </a:p>
        </p:txBody>
      </p:sp>
      <p:sp>
        <p:nvSpPr>
          <p:cNvPr id="14" name="Left Arrow 13"/>
          <p:cNvSpPr/>
          <p:nvPr/>
        </p:nvSpPr>
        <p:spPr>
          <a:xfrm>
            <a:off x="4114800" y="2235200"/>
            <a:ext cx="876300" cy="317500"/>
          </a:xfrm>
          <a:prstGeom prst="leftArrow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15" name="Left Arrow 14"/>
          <p:cNvSpPr/>
          <p:nvPr/>
        </p:nvSpPr>
        <p:spPr>
          <a:xfrm rot="13748478">
            <a:off x="2647647" y="4157021"/>
            <a:ext cx="876300" cy="317500"/>
          </a:xfrm>
          <a:prstGeom prst="leftArrow">
            <a:avLst/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Arrow 15"/>
          <p:cNvSpPr/>
          <p:nvPr/>
        </p:nvSpPr>
        <p:spPr>
          <a:xfrm rot="8014103">
            <a:off x="5627946" y="4171949"/>
            <a:ext cx="876300" cy="317500"/>
          </a:xfrm>
          <a:prstGeom prst="leftArrow">
            <a:avLst/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6400" y="3401099"/>
            <a:ext cx="959045" cy="92960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3149" y="4846476"/>
            <a:ext cx="918702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937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Picture 3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456" y="1334376"/>
            <a:ext cx="5713356" cy="3821824"/>
          </a:xfrm>
          <a:prstGeom prst="rect">
            <a:avLst/>
          </a:prstGeom>
        </p:spPr>
      </p:pic>
      <p:pic>
        <p:nvPicPr>
          <p:cNvPr id="364" name="Picture 3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" y="1905000"/>
            <a:ext cx="2081876" cy="2044700"/>
          </a:xfrm>
          <a:prstGeom prst="rect">
            <a:avLst/>
          </a:prstGeom>
        </p:spPr>
      </p:pic>
      <p:sp>
        <p:nvSpPr>
          <p:cNvPr id="365" name="Rectangle 364"/>
          <p:cNvSpPr/>
          <p:nvPr/>
        </p:nvSpPr>
        <p:spPr>
          <a:xfrm>
            <a:off x="2905619" y="418068"/>
            <a:ext cx="3332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The TLR4 model diagram</a:t>
            </a:r>
          </a:p>
        </p:txBody>
      </p:sp>
      <p:sp>
        <p:nvSpPr>
          <p:cNvPr id="366" name="Rectangle 365"/>
          <p:cNvSpPr/>
          <p:nvPr/>
        </p:nvSpPr>
        <p:spPr>
          <a:xfrm>
            <a:off x="1024113" y="5555734"/>
            <a:ext cx="173637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 </a:t>
            </a:r>
            <a:r>
              <a:rPr lang="en-US" dirty="0" smtClean="0"/>
              <a:t>compartments</a:t>
            </a:r>
          </a:p>
          <a:p>
            <a:r>
              <a:rPr lang="en-US" dirty="0" smtClean="0"/>
              <a:t>41 species</a:t>
            </a:r>
          </a:p>
          <a:p>
            <a:r>
              <a:rPr lang="en-US" dirty="0" smtClean="0"/>
              <a:t>100 Reactions </a:t>
            </a:r>
            <a:endParaRPr lang="en-US" dirty="0"/>
          </a:p>
        </p:txBody>
      </p:sp>
      <p:sp>
        <p:nvSpPr>
          <p:cNvPr id="369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69050"/>
            <a:ext cx="2133600" cy="365125"/>
          </a:xfrm>
        </p:spPr>
        <p:txBody>
          <a:bodyPr/>
          <a:lstStyle/>
          <a:p>
            <a:fld id="{B374BE6F-4675-E040-83E7-950933BE75D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02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207822" y="622733"/>
            <a:ext cx="266699" cy="329062"/>
          </a:xfrm>
          <a:prstGeom prst="rect">
            <a:avLst/>
          </a:prstGeom>
        </p:spPr>
        <p:txBody>
          <a:bodyPr wrap="squar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B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64346" y="1332615"/>
            <a:ext cx="625856" cy="185407"/>
          </a:xfrm>
          <a:prstGeom prst="rect">
            <a:avLst/>
          </a:prstGeom>
          <a:noFill/>
        </p:spPr>
        <p:txBody>
          <a:bodyPr wrap="square" lIns="82013" tIns="41007" rIns="82013" bIns="41007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800" b="1" dirty="0">
                <a:latin typeface="Arial"/>
                <a:cs typeface="Arial"/>
              </a:rPr>
              <a:t>1 ng/ml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64346" y="1588321"/>
            <a:ext cx="901904" cy="185407"/>
          </a:xfrm>
          <a:prstGeom prst="rect">
            <a:avLst/>
          </a:prstGeom>
          <a:noFill/>
        </p:spPr>
        <p:txBody>
          <a:bodyPr wrap="square" lIns="82013" tIns="41007" rIns="82013" bIns="41007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800" b="1" dirty="0">
                <a:latin typeface="Arial"/>
                <a:cs typeface="Arial"/>
              </a:rPr>
              <a:t>100ng/ml </a:t>
            </a:r>
          </a:p>
        </p:txBody>
      </p:sp>
      <p:sp>
        <p:nvSpPr>
          <p:cNvPr id="6" name="Rectangle 5"/>
          <p:cNvSpPr/>
          <p:nvPr/>
        </p:nvSpPr>
        <p:spPr>
          <a:xfrm>
            <a:off x="6102156" y="1082171"/>
            <a:ext cx="370818" cy="221314"/>
          </a:xfrm>
          <a:prstGeom prst="rect">
            <a:avLst/>
          </a:prstGeom>
        </p:spPr>
        <p:txBody>
          <a:bodyPr wrap="none" lIns="82013" tIns="41007" rIns="82013" bIns="41007">
            <a:spAutoFit/>
          </a:bodyPr>
          <a:lstStyle/>
          <a:p>
            <a:r>
              <a:rPr lang="en-US" sz="900" b="1" dirty="0">
                <a:latin typeface="Arial"/>
                <a:cs typeface="Arial"/>
              </a:rPr>
              <a:t>min</a:t>
            </a:r>
          </a:p>
        </p:txBody>
      </p:sp>
      <p:sp>
        <p:nvSpPr>
          <p:cNvPr id="7" name="Rectangle 6"/>
          <p:cNvSpPr/>
          <p:nvPr/>
        </p:nvSpPr>
        <p:spPr>
          <a:xfrm>
            <a:off x="6108234" y="1418846"/>
            <a:ext cx="34521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IKK </a:t>
            </a:r>
            <a:endParaRPr lang="en-US" sz="800" b="1" dirty="0"/>
          </a:p>
        </p:txBody>
      </p:sp>
      <p:sp>
        <p:nvSpPr>
          <p:cNvPr id="8" name="Rectangle 7"/>
          <p:cNvSpPr/>
          <p:nvPr/>
        </p:nvSpPr>
        <p:spPr>
          <a:xfrm rot="16200000">
            <a:off x="3685338" y="1143908"/>
            <a:ext cx="216978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 rot="16200000">
            <a:off x="3784970" y="1143908"/>
            <a:ext cx="216978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 rot="16200000">
            <a:off x="3858952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15</a:t>
            </a:r>
          </a:p>
        </p:txBody>
      </p:sp>
      <p:sp>
        <p:nvSpPr>
          <p:cNvPr id="11" name="Rectangle 10"/>
          <p:cNvSpPr/>
          <p:nvPr/>
        </p:nvSpPr>
        <p:spPr>
          <a:xfrm rot="16200000">
            <a:off x="3958584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30</a:t>
            </a:r>
          </a:p>
        </p:txBody>
      </p:sp>
      <p:sp>
        <p:nvSpPr>
          <p:cNvPr id="12" name="Rectangle 11"/>
          <p:cNvSpPr/>
          <p:nvPr/>
        </p:nvSpPr>
        <p:spPr>
          <a:xfrm rot="16200000">
            <a:off x="4058216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45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4157848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60</a:t>
            </a:r>
          </a:p>
        </p:txBody>
      </p:sp>
      <p:sp>
        <p:nvSpPr>
          <p:cNvPr id="14" name="Rectangle 13"/>
          <p:cNvSpPr/>
          <p:nvPr/>
        </p:nvSpPr>
        <p:spPr>
          <a:xfrm rot="16200000">
            <a:off x="4257480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90</a:t>
            </a:r>
          </a:p>
        </p:txBody>
      </p:sp>
      <p:sp>
        <p:nvSpPr>
          <p:cNvPr id="15" name="Rectangle 14"/>
          <p:cNvSpPr/>
          <p:nvPr/>
        </p:nvSpPr>
        <p:spPr>
          <a:xfrm rot="16200000">
            <a:off x="4331464" y="1097249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120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756747" y="1100752"/>
            <a:ext cx="775096" cy="388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 rot="16200000">
            <a:off x="5128519" y="1097249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120</a:t>
            </a:r>
          </a:p>
        </p:txBody>
      </p:sp>
      <p:sp>
        <p:nvSpPr>
          <p:cNvPr id="18" name="Rectangle 17"/>
          <p:cNvSpPr/>
          <p:nvPr/>
        </p:nvSpPr>
        <p:spPr>
          <a:xfrm rot="16200000">
            <a:off x="5300367" y="1143908"/>
            <a:ext cx="216978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0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5352870" y="1095914"/>
            <a:ext cx="775096" cy="388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 rot="16200000">
            <a:off x="5379080" y="1143908"/>
            <a:ext cx="216978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5</a:t>
            </a:r>
          </a:p>
        </p:txBody>
      </p:sp>
      <p:sp>
        <p:nvSpPr>
          <p:cNvPr id="21" name="Rectangle 20"/>
          <p:cNvSpPr/>
          <p:nvPr/>
        </p:nvSpPr>
        <p:spPr>
          <a:xfrm rot="16200000">
            <a:off x="5453062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15</a:t>
            </a:r>
          </a:p>
        </p:txBody>
      </p:sp>
      <p:sp>
        <p:nvSpPr>
          <p:cNvPr id="22" name="Rectangle 21"/>
          <p:cNvSpPr/>
          <p:nvPr/>
        </p:nvSpPr>
        <p:spPr>
          <a:xfrm rot="16200000">
            <a:off x="5552695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30</a:t>
            </a:r>
          </a:p>
        </p:txBody>
      </p:sp>
      <p:sp>
        <p:nvSpPr>
          <p:cNvPr id="23" name="Rectangle 22"/>
          <p:cNvSpPr/>
          <p:nvPr/>
        </p:nvSpPr>
        <p:spPr>
          <a:xfrm rot="16200000">
            <a:off x="5652326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45</a:t>
            </a:r>
          </a:p>
        </p:txBody>
      </p:sp>
      <p:sp>
        <p:nvSpPr>
          <p:cNvPr id="24" name="Rectangle 23"/>
          <p:cNvSpPr/>
          <p:nvPr/>
        </p:nvSpPr>
        <p:spPr>
          <a:xfrm rot="16200000">
            <a:off x="5751959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60</a:t>
            </a:r>
          </a:p>
        </p:txBody>
      </p:sp>
      <p:sp>
        <p:nvSpPr>
          <p:cNvPr id="25" name="Rectangle 24"/>
          <p:cNvSpPr/>
          <p:nvPr/>
        </p:nvSpPr>
        <p:spPr>
          <a:xfrm rot="16200000">
            <a:off x="5851590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90</a:t>
            </a:r>
          </a:p>
        </p:txBody>
      </p:sp>
      <p:sp>
        <p:nvSpPr>
          <p:cNvPr id="26" name="Rectangle 25"/>
          <p:cNvSpPr/>
          <p:nvPr/>
        </p:nvSpPr>
        <p:spPr>
          <a:xfrm rot="16200000">
            <a:off x="5925575" y="1097249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120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033530" y="936969"/>
            <a:ext cx="332395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WT</a:t>
            </a:r>
          </a:p>
        </p:txBody>
      </p:sp>
      <p:sp>
        <p:nvSpPr>
          <p:cNvPr id="28" name="Rectangle 27"/>
          <p:cNvSpPr/>
          <p:nvPr/>
        </p:nvSpPr>
        <p:spPr>
          <a:xfrm rot="16200000">
            <a:off x="4482393" y="1143908"/>
            <a:ext cx="216978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0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4562701" y="1095914"/>
            <a:ext cx="775096" cy="388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 rot="16200000">
            <a:off x="4582024" y="1143908"/>
            <a:ext cx="216978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5</a:t>
            </a:r>
          </a:p>
        </p:txBody>
      </p:sp>
      <p:sp>
        <p:nvSpPr>
          <p:cNvPr id="31" name="Rectangle 30"/>
          <p:cNvSpPr/>
          <p:nvPr/>
        </p:nvSpPr>
        <p:spPr>
          <a:xfrm rot="16200000">
            <a:off x="4656008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15</a:t>
            </a:r>
          </a:p>
        </p:txBody>
      </p:sp>
      <p:sp>
        <p:nvSpPr>
          <p:cNvPr id="32" name="Rectangle 31"/>
          <p:cNvSpPr/>
          <p:nvPr/>
        </p:nvSpPr>
        <p:spPr>
          <a:xfrm rot="16200000">
            <a:off x="4755639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30</a:t>
            </a:r>
          </a:p>
        </p:txBody>
      </p:sp>
      <p:sp>
        <p:nvSpPr>
          <p:cNvPr id="33" name="Rectangle 32"/>
          <p:cNvSpPr/>
          <p:nvPr/>
        </p:nvSpPr>
        <p:spPr>
          <a:xfrm rot="16200000">
            <a:off x="4855272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45</a:t>
            </a:r>
          </a:p>
        </p:txBody>
      </p:sp>
      <p:sp>
        <p:nvSpPr>
          <p:cNvPr id="34" name="Rectangle 33"/>
          <p:cNvSpPr/>
          <p:nvPr/>
        </p:nvSpPr>
        <p:spPr>
          <a:xfrm rot="16200000">
            <a:off x="4954903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60</a:t>
            </a:r>
          </a:p>
        </p:txBody>
      </p:sp>
      <p:sp>
        <p:nvSpPr>
          <p:cNvPr id="35" name="Rectangle 34"/>
          <p:cNvSpPr/>
          <p:nvPr/>
        </p:nvSpPr>
        <p:spPr>
          <a:xfrm rot="16200000">
            <a:off x="5054536" y="112057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90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863549" y="917423"/>
            <a:ext cx="404997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trif</a:t>
            </a:r>
            <a:r>
              <a:rPr lang="en-US" sz="800" b="1" baseline="30000" dirty="0">
                <a:latin typeface="Arial"/>
                <a:cs typeface="Arial"/>
              </a:rPr>
              <a:t> - /-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560905" y="921717"/>
            <a:ext cx="593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myd88</a:t>
            </a:r>
            <a:r>
              <a:rPr lang="en-US" sz="800" b="1" baseline="30000" dirty="0">
                <a:latin typeface="Arial"/>
                <a:cs typeface="Arial"/>
              </a:rPr>
              <a:t>- / - 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164346" y="1093457"/>
            <a:ext cx="36520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LPS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164347" y="3100715"/>
            <a:ext cx="591549" cy="205926"/>
          </a:xfrm>
          <a:prstGeom prst="rect">
            <a:avLst/>
          </a:prstGeom>
          <a:noFill/>
        </p:spPr>
        <p:txBody>
          <a:bodyPr wrap="square" lIns="82013" tIns="41007" rIns="82013" bIns="41007" rtlCol="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IRF3</a:t>
            </a:r>
            <a:r>
              <a:rPr lang="en-US" sz="800" b="1" baseline="-25000" dirty="0">
                <a:latin typeface="Arial"/>
                <a:cs typeface="Arial"/>
              </a:rPr>
              <a:t>np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164346" y="3308794"/>
            <a:ext cx="513921" cy="205926"/>
          </a:xfrm>
          <a:prstGeom prst="rect">
            <a:avLst/>
          </a:prstGeom>
          <a:noFill/>
        </p:spPr>
        <p:txBody>
          <a:bodyPr wrap="square" lIns="82013" tIns="41007" rIns="82013" bIns="41007" rtlCol="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IRF3</a:t>
            </a:r>
            <a:r>
              <a:rPr lang="en-US" sz="800" b="1" baseline="-25000" dirty="0">
                <a:latin typeface="Arial"/>
                <a:cs typeface="Arial"/>
              </a:rPr>
              <a:t>n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327" y="3075979"/>
            <a:ext cx="2037304" cy="215551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8327" y="3331428"/>
            <a:ext cx="2037304" cy="215550"/>
          </a:xfrm>
          <a:prstGeom prst="rect">
            <a:avLst/>
          </a:prstGeom>
          <a:ln>
            <a:solidFill>
              <a:srgbClr val="000000"/>
            </a:solidFill>
          </a:ln>
        </p:spPr>
      </p:pic>
      <p:grpSp>
        <p:nvGrpSpPr>
          <p:cNvPr id="43" name="Group 42"/>
          <p:cNvGrpSpPr/>
          <p:nvPr/>
        </p:nvGrpSpPr>
        <p:grpSpPr>
          <a:xfrm>
            <a:off x="3748327" y="2212324"/>
            <a:ext cx="1655855" cy="448655"/>
            <a:chOff x="4160860" y="3522008"/>
            <a:chExt cx="1774130" cy="514350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71020" y="3525597"/>
              <a:ext cx="1311524" cy="51076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35027" y="3522008"/>
              <a:ext cx="499963" cy="510761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46" name="Rectangle 45"/>
            <p:cNvSpPr/>
            <p:nvPr/>
          </p:nvSpPr>
          <p:spPr>
            <a:xfrm>
              <a:off x="4160860" y="3522008"/>
              <a:ext cx="1763970" cy="510761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/>
                <a:cs typeface="Arial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3875592" y="1824408"/>
            <a:ext cx="881656" cy="205952"/>
          </a:xfrm>
          <a:prstGeom prst="rect">
            <a:avLst/>
          </a:prstGeom>
          <a:noFill/>
        </p:spPr>
        <p:txBody>
          <a:bodyPr wrap="square" lIns="82040" tIns="41020" rIns="82040" bIns="41020" rtlCol="0">
            <a:spAutoFit/>
          </a:bodyPr>
          <a:lstStyle/>
          <a:p>
            <a:pPr algn="ctr"/>
            <a:r>
              <a:rPr lang="en-US" sz="800" b="1" dirty="0">
                <a:latin typeface="Arial"/>
                <a:cs typeface="Arial"/>
              </a:rPr>
              <a:t>1 </a:t>
            </a:r>
            <a:r>
              <a:rPr lang="en-US" sz="800" b="1" dirty="0" err="1">
                <a:latin typeface="Arial"/>
                <a:cs typeface="Arial"/>
              </a:rPr>
              <a:t>ng</a:t>
            </a:r>
            <a:r>
              <a:rPr lang="en-US" sz="800" b="1" dirty="0">
                <a:latin typeface="Arial"/>
                <a:cs typeface="Arial"/>
              </a:rPr>
              <a:t>/ml LPS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526034" y="1824408"/>
            <a:ext cx="1028612" cy="205952"/>
          </a:xfrm>
          <a:prstGeom prst="rect">
            <a:avLst/>
          </a:prstGeom>
          <a:noFill/>
        </p:spPr>
        <p:txBody>
          <a:bodyPr wrap="square" lIns="82040" tIns="41020" rIns="82040" bIns="41020" rtlCol="0">
            <a:spAutoFit/>
          </a:bodyPr>
          <a:lstStyle/>
          <a:p>
            <a:pPr algn="ctr"/>
            <a:r>
              <a:rPr lang="en-US" sz="800" b="1" dirty="0">
                <a:latin typeface="Arial"/>
                <a:cs typeface="Arial"/>
              </a:rPr>
              <a:t>100 </a:t>
            </a:r>
            <a:r>
              <a:rPr lang="en-US" sz="800" b="1" dirty="0" err="1">
                <a:latin typeface="Arial"/>
                <a:cs typeface="Arial"/>
              </a:rPr>
              <a:t>ng</a:t>
            </a:r>
            <a:r>
              <a:rPr lang="en-US" sz="800" b="1" dirty="0">
                <a:latin typeface="Arial"/>
                <a:cs typeface="Arial"/>
              </a:rPr>
              <a:t>/ml LPS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3994013" y="2007430"/>
            <a:ext cx="634791" cy="10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 rot="16200000">
            <a:off x="3796801" y="2066648"/>
            <a:ext cx="216978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0</a:t>
            </a:r>
          </a:p>
        </p:txBody>
      </p:sp>
      <p:sp>
        <p:nvSpPr>
          <p:cNvPr id="51" name="Rectangle 50"/>
          <p:cNvSpPr/>
          <p:nvPr/>
        </p:nvSpPr>
        <p:spPr>
          <a:xfrm rot="16200000">
            <a:off x="3910915" y="204331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10</a:t>
            </a:r>
          </a:p>
        </p:txBody>
      </p:sp>
      <p:sp>
        <p:nvSpPr>
          <p:cNvPr id="52" name="Rectangle 51"/>
          <p:cNvSpPr/>
          <p:nvPr/>
        </p:nvSpPr>
        <p:spPr>
          <a:xfrm rot="16200000">
            <a:off x="4050678" y="204331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30</a:t>
            </a:r>
          </a:p>
        </p:txBody>
      </p:sp>
      <p:sp>
        <p:nvSpPr>
          <p:cNvPr id="53" name="Rectangle 52"/>
          <p:cNvSpPr/>
          <p:nvPr/>
        </p:nvSpPr>
        <p:spPr>
          <a:xfrm rot="16200000">
            <a:off x="4190441" y="204331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60</a:t>
            </a:r>
          </a:p>
        </p:txBody>
      </p:sp>
      <p:sp>
        <p:nvSpPr>
          <p:cNvPr id="54" name="Rectangle 53"/>
          <p:cNvSpPr/>
          <p:nvPr/>
        </p:nvSpPr>
        <p:spPr>
          <a:xfrm rot="16200000">
            <a:off x="4304556" y="2019989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120</a:t>
            </a:r>
          </a:p>
        </p:txBody>
      </p:sp>
      <p:sp>
        <p:nvSpPr>
          <p:cNvPr id="55" name="Rectangle 54"/>
          <p:cNvSpPr/>
          <p:nvPr/>
        </p:nvSpPr>
        <p:spPr>
          <a:xfrm rot="16200000">
            <a:off x="4444319" y="2019989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240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164346" y="2322092"/>
            <a:ext cx="47551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 err="1" smtClean="0">
                <a:latin typeface="Arial"/>
                <a:cs typeface="Arial"/>
              </a:rPr>
              <a:t>NFκB</a:t>
            </a:r>
            <a:r>
              <a:rPr lang="en-US" sz="800" b="1" baseline="-25000" dirty="0" err="1" smtClean="0">
                <a:latin typeface="Arial"/>
                <a:cs typeface="Arial"/>
              </a:rPr>
              <a:t>n</a:t>
            </a:r>
            <a:r>
              <a:rPr lang="en-US" sz="800" b="1" dirty="0" smtClean="0">
                <a:latin typeface="Arial"/>
                <a:cs typeface="Arial"/>
              </a:rPr>
              <a:t> </a:t>
            </a:r>
            <a:endParaRPr lang="en-US" sz="800" b="1" dirty="0"/>
          </a:p>
        </p:txBody>
      </p:sp>
      <p:cxnSp>
        <p:nvCxnSpPr>
          <p:cNvPr id="57" name="Straight Connector 56"/>
          <p:cNvCxnSpPr/>
          <p:nvPr/>
        </p:nvCxnSpPr>
        <p:spPr>
          <a:xfrm>
            <a:off x="4686951" y="2007430"/>
            <a:ext cx="634791" cy="1039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 rot="16200000">
            <a:off x="4600950" y="204331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10</a:t>
            </a:r>
          </a:p>
        </p:txBody>
      </p:sp>
      <p:sp>
        <p:nvSpPr>
          <p:cNvPr id="59" name="Rectangle 58"/>
          <p:cNvSpPr/>
          <p:nvPr/>
        </p:nvSpPr>
        <p:spPr>
          <a:xfrm rot="16200000">
            <a:off x="4731933" y="204331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30</a:t>
            </a:r>
          </a:p>
        </p:txBody>
      </p:sp>
      <p:sp>
        <p:nvSpPr>
          <p:cNvPr id="60" name="Rectangle 59"/>
          <p:cNvSpPr/>
          <p:nvPr/>
        </p:nvSpPr>
        <p:spPr>
          <a:xfrm rot="16200000">
            <a:off x="4880475" y="2043318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60</a:t>
            </a:r>
          </a:p>
        </p:txBody>
      </p:sp>
      <p:sp>
        <p:nvSpPr>
          <p:cNvPr id="61" name="Rectangle 60"/>
          <p:cNvSpPr/>
          <p:nvPr/>
        </p:nvSpPr>
        <p:spPr>
          <a:xfrm rot="16200000">
            <a:off x="4994590" y="2019989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120</a:t>
            </a:r>
          </a:p>
        </p:txBody>
      </p:sp>
      <p:sp>
        <p:nvSpPr>
          <p:cNvPr id="62" name="Rectangle 61"/>
          <p:cNvSpPr/>
          <p:nvPr/>
        </p:nvSpPr>
        <p:spPr>
          <a:xfrm rot="16200000">
            <a:off x="5134351" y="2019989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240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890829" y="2674183"/>
            <a:ext cx="881656" cy="205952"/>
          </a:xfrm>
          <a:prstGeom prst="rect">
            <a:avLst/>
          </a:prstGeom>
          <a:noFill/>
        </p:spPr>
        <p:txBody>
          <a:bodyPr wrap="square" lIns="82040" tIns="41020" rIns="82040" bIns="41020" rtlCol="0">
            <a:spAutoFit/>
          </a:bodyPr>
          <a:lstStyle/>
          <a:p>
            <a:pPr algn="ctr"/>
            <a:r>
              <a:rPr lang="en-US" sz="800" b="1" dirty="0">
                <a:latin typeface="Arial"/>
                <a:cs typeface="Arial"/>
              </a:rPr>
              <a:t>1 </a:t>
            </a:r>
            <a:r>
              <a:rPr lang="en-US" sz="800" b="1" dirty="0" err="1">
                <a:latin typeface="Arial"/>
                <a:cs typeface="Arial"/>
              </a:rPr>
              <a:t>ng</a:t>
            </a:r>
            <a:r>
              <a:rPr lang="en-US" sz="800" b="1" dirty="0">
                <a:latin typeface="Arial"/>
                <a:cs typeface="Arial"/>
              </a:rPr>
              <a:t>/ml LPS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879923" y="2674183"/>
            <a:ext cx="1028612" cy="205952"/>
          </a:xfrm>
          <a:prstGeom prst="rect">
            <a:avLst/>
          </a:prstGeom>
          <a:noFill/>
        </p:spPr>
        <p:txBody>
          <a:bodyPr wrap="square" lIns="82040" tIns="41020" rIns="82040" bIns="41020" rtlCol="0">
            <a:spAutoFit/>
          </a:bodyPr>
          <a:lstStyle/>
          <a:p>
            <a:pPr algn="ctr"/>
            <a:r>
              <a:rPr lang="en-US" sz="800" b="1" dirty="0">
                <a:latin typeface="Arial"/>
                <a:cs typeface="Arial"/>
              </a:rPr>
              <a:t>100 </a:t>
            </a:r>
            <a:r>
              <a:rPr lang="en-US" sz="800" b="1" dirty="0" err="1">
                <a:latin typeface="Arial"/>
                <a:cs typeface="Arial"/>
              </a:rPr>
              <a:t>ng</a:t>
            </a:r>
            <a:r>
              <a:rPr lang="en-US" sz="800" b="1" dirty="0">
                <a:latin typeface="Arial"/>
                <a:cs typeface="Arial"/>
              </a:rPr>
              <a:t>/ml LPS</a:t>
            </a:r>
          </a:p>
        </p:txBody>
      </p:sp>
      <p:sp>
        <p:nvSpPr>
          <p:cNvPr id="65" name="Rectangle 64"/>
          <p:cNvSpPr/>
          <p:nvPr/>
        </p:nvSpPr>
        <p:spPr>
          <a:xfrm rot="16200000">
            <a:off x="3770334" y="2917008"/>
            <a:ext cx="216978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0</a:t>
            </a:r>
          </a:p>
        </p:txBody>
      </p:sp>
      <p:sp>
        <p:nvSpPr>
          <p:cNvPr id="66" name="Rectangle 65"/>
          <p:cNvSpPr/>
          <p:nvPr/>
        </p:nvSpPr>
        <p:spPr>
          <a:xfrm rot="16200000">
            <a:off x="3884448" y="2893679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10</a:t>
            </a:r>
          </a:p>
        </p:txBody>
      </p:sp>
      <p:sp>
        <p:nvSpPr>
          <p:cNvPr id="67" name="Rectangle 66"/>
          <p:cNvSpPr/>
          <p:nvPr/>
        </p:nvSpPr>
        <p:spPr>
          <a:xfrm rot="16200000">
            <a:off x="4032677" y="2893679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30</a:t>
            </a:r>
          </a:p>
        </p:txBody>
      </p:sp>
      <p:sp>
        <p:nvSpPr>
          <p:cNvPr id="68" name="Rectangle 67"/>
          <p:cNvSpPr/>
          <p:nvPr/>
        </p:nvSpPr>
        <p:spPr>
          <a:xfrm rot="16200000">
            <a:off x="4197839" y="2893679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60</a:t>
            </a:r>
          </a:p>
        </p:txBody>
      </p:sp>
      <p:sp>
        <p:nvSpPr>
          <p:cNvPr id="69" name="Rectangle 68"/>
          <p:cNvSpPr/>
          <p:nvPr/>
        </p:nvSpPr>
        <p:spPr>
          <a:xfrm rot="16200000">
            <a:off x="4345819" y="2870350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120</a:t>
            </a:r>
          </a:p>
        </p:txBody>
      </p:sp>
      <p:sp>
        <p:nvSpPr>
          <p:cNvPr id="70" name="Rectangle 69"/>
          <p:cNvSpPr/>
          <p:nvPr/>
        </p:nvSpPr>
        <p:spPr>
          <a:xfrm rot="16200000">
            <a:off x="4510981" y="2870350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240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4998788" y="2863530"/>
            <a:ext cx="74517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 rot="16200000">
            <a:off x="4801575" y="2907510"/>
            <a:ext cx="216978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0</a:t>
            </a:r>
          </a:p>
        </p:txBody>
      </p:sp>
      <p:sp>
        <p:nvSpPr>
          <p:cNvPr id="73" name="Rectangle 72"/>
          <p:cNvSpPr/>
          <p:nvPr/>
        </p:nvSpPr>
        <p:spPr>
          <a:xfrm rot="16200000">
            <a:off x="4915689" y="2893679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10</a:t>
            </a:r>
          </a:p>
        </p:txBody>
      </p:sp>
      <p:sp>
        <p:nvSpPr>
          <p:cNvPr id="74" name="Rectangle 73"/>
          <p:cNvSpPr/>
          <p:nvPr/>
        </p:nvSpPr>
        <p:spPr>
          <a:xfrm rot="16200000">
            <a:off x="5063918" y="2893679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30</a:t>
            </a:r>
          </a:p>
        </p:txBody>
      </p:sp>
      <p:sp>
        <p:nvSpPr>
          <p:cNvPr id="75" name="Rectangle 74"/>
          <p:cNvSpPr/>
          <p:nvPr/>
        </p:nvSpPr>
        <p:spPr>
          <a:xfrm rot="16200000">
            <a:off x="5229080" y="2893679"/>
            <a:ext cx="26827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60</a:t>
            </a:r>
          </a:p>
        </p:txBody>
      </p:sp>
      <p:sp>
        <p:nvSpPr>
          <p:cNvPr id="76" name="Rectangle 75"/>
          <p:cNvSpPr/>
          <p:nvPr/>
        </p:nvSpPr>
        <p:spPr>
          <a:xfrm rot="16200000">
            <a:off x="5377060" y="2870350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120</a:t>
            </a:r>
          </a:p>
        </p:txBody>
      </p:sp>
      <p:sp>
        <p:nvSpPr>
          <p:cNvPr id="77" name="Rectangle 76"/>
          <p:cNvSpPr/>
          <p:nvPr/>
        </p:nvSpPr>
        <p:spPr>
          <a:xfrm rot="16200000">
            <a:off x="5542222" y="2870350"/>
            <a:ext cx="319571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b="1" dirty="0">
                <a:latin typeface="Arial"/>
                <a:cs typeface="Arial"/>
              </a:rPr>
              <a:t>240</a:t>
            </a:r>
          </a:p>
        </p:txBody>
      </p:sp>
      <p:cxnSp>
        <p:nvCxnSpPr>
          <p:cNvPr id="78" name="Straight Connector 77"/>
          <p:cNvCxnSpPr/>
          <p:nvPr/>
        </p:nvCxnSpPr>
        <p:spPr>
          <a:xfrm>
            <a:off x="3972629" y="2861947"/>
            <a:ext cx="745173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5736775" y="2864899"/>
            <a:ext cx="370818" cy="221314"/>
          </a:xfrm>
          <a:prstGeom prst="rect">
            <a:avLst/>
          </a:prstGeom>
        </p:spPr>
        <p:txBody>
          <a:bodyPr wrap="none" lIns="82013" tIns="41007" rIns="82013" bIns="41007">
            <a:spAutoFit/>
          </a:bodyPr>
          <a:lstStyle/>
          <a:p>
            <a:r>
              <a:rPr lang="en-US" sz="900" b="1" dirty="0">
                <a:latin typeface="Arial"/>
                <a:cs typeface="Arial"/>
              </a:rPr>
              <a:t>min</a:t>
            </a:r>
          </a:p>
        </p:txBody>
      </p:sp>
      <p:sp>
        <p:nvSpPr>
          <p:cNvPr id="80" name="Rectangle 79"/>
          <p:cNvSpPr/>
          <p:nvPr/>
        </p:nvSpPr>
        <p:spPr>
          <a:xfrm>
            <a:off x="5302348" y="2019282"/>
            <a:ext cx="370818" cy="221314"/>
          </a:xfrm>
          <a:prstGeom prst="rect">
            <a:avLst/>
          </a:prstGeom>
        </p:spPr>
        <p:txBody>
          <a:bodyPr wrap="none" lIns="82013" tIns="41007" rIns="82013" bIns="41007">
            <a:spAutoFit/>
          </a:bodyPr>
          <a:lstStyle/>
          <a:p>
            <a:r>
              <a:rPr lang="en-US" sz="900" b="1" dirty="0">
                <a:latin typeface="Arial"/>
                <a:cs typeface="Arial"/>
              </a:rPr>
              <a:t>min</a:t>
            </a:r>
          </a:p>
        </p:txBody>
      </p:sp>
      <p:pic>
        <p:nvPicPr>
          <p:cNvPr id="81" name="Picture 80" descr="kinase_frank.png"/>
          <p:cNvPicPr>
            <a:picLocks/>
          </p:cNvPicPr>
          <p:nvPr/>
        </p:nvPicPr>
        <p:blipFill rotWithShape="1">
          <a:blip r:embed="rId7"/>
          <a:srcRect l="1187" t="59466" r="1324" b="4411"/>
          <a:stretch/>
        </p:blipFill>
        <p:spPr>
          <a:xfrm>
            <a:off x="3732161" y="1584058"/>
            <a:ext cx="2389632" cy="2313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2" name="Picture 81" descr="kinase_frank.png"/>
          <p:cNvPicPr>
            <a:picLocks/>
          </p:cNvPicPr>
          <p:nvPr/>
        </p:nvPicPr>
        <p:blipFill rotWithShape="1">
          <a:blip r:embed="rId7"/>
          <a:srcRect l="2448" t="2598" r="1730" b="57218"/>
          <a:stretch/>
        </p:blipFill>
        <p:spPr>
          <a:xfrm>
            <a:off x="3730903" y="1309923"/>
            <a:ext cx="2389632" cy="21726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66" name="Rectangle 165"/>
          <p:cNvSpPr/>
          <p:nvPr/>
        </p:nvSpPr>
        <p:spPr>
          <a:xfrm>
            <a:off x="2452639" y="5968838"/>
            <a:ext cx="2019054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da-DK" sz="800" dirty="0">
                <a:solidFill>
                  <a:srgbClr val="FF0000"/>
                </a:solidFill>
                <a:latin typeface="Arial"/>
                <a:cs typeface="Arial"/>
              </a:rPr>
              <a:t>Red</a:t>
            </a:r>
            <a:r>
              <a:rPr lang="da-DK" sz="800" dirty="0">
                <a:latin typeface="Arial"/>
                <a:cs typeface="Arial"/>
              </a:rPr>
              <a:t>:  100 ng/ml LPS;</a:t>
            </a:r>
            <a:r>
              <a:rPr lang="da-DK" sz="800" dirty="0">
                <a:solidFill>
                  <a:srgbClr val="0000FF"/>
                </a:solidFill>
                <a:latin typeface="Arial"/>
                <a:cs typeface="Arial"/>
              </a:rPr>
              <a:t> Blue</a:t>
            </a:r>
            <a:r>
              <a:rPr lang="da-DK" sz="800" dirty="0">
                <a:latin typeface="Arial"/>
                <a:cs typeface="Arial"/>
              </a:rPr>
              <a:t>:  1 ng/ml LPS 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5651042" y="5966699"/>
            <a:ext cx="2019054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da-DK" sz="800" dirty="0">
                <a:solidFill>
                  <a:srgbClr val="FF0000"/>
                </a:solidFill>
                <a:latin typeface="Arial"/>
                <a:cs typeface="Arial"/>
              </a:rPr>
              <a:t>Red</a:t>
            </a:r>
            <a:r>
              <a:rPr lang="da-DK" sz="800" dirty="0">
                <a:latin typeface="Arial"/>
                <a:cs typeface="Arial"/>
              </a:rPr>
              <a:t>:  100 ng/ml LPS;</a:t>
            </a:r>
            <a:r>
              <a:rPr lang="da-DK" sz="800" dirty="0">
                <a:solidFill>
                  <a:srgbClr val="0000FF"/>
                </a:solidFill>
                <a:latin typeface="Arial"/>
                <a:cs typeface="Arial"/>
              </a:rPr>
              <a:t> Blue</a:t>
            </a:r>
            <a:r>
              <a:rPr lang="da-DK" sz="800" dirty="0">
                <a:latin typeface="Arial"/>
                <a:cs typeface="Arial"/>
              </a:rPr>
              <a:t>:  1 ng/ml LPS 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2001064" y="3587846"/>
            <a:ext cx="313860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C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5111950" y="3587846"/>
            <a:ext cx="313860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D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3247461" y="3840177"/>
            <a:ext cx="34521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IKK </a:t>
            </a:r>
            <a:endParaRPr lang="en-US" sz="800" b="1" dirty="0"/>
          </a:p>
        </p:txBody>
      </p:sp>
      <p:sp>
        <p:nvSpPr>
          <p:cNvPr id="171" name="Rectangle 170"/>
          <p:cNvSpPr/>
          <p:nvPr/>
        </p:nvSpPr>
        <p:spPr>
          <a:xfrm>
            <a:off x="6408667" y="3844294"/>
            <a:ext cx="499107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b="1" dirty="0" err="1">
                <a:latin typeface="Arial"/>
                <a:cs typeface="Arial"/>
              </a:rPr>
              <a:t>NFκBn</a:t>
            </a:r>
            <a:r>
              <a:rPr lang="en-US" sz="800" b="1" dirty="0">
                <a:latin typeface="Arial"/>
                <a:cs typeface="Arial"/>
              </a:rPr>
              <a:t> </a:t>
            </a:r>
            <a:endParaRPr lang="en-US" sz="800" b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6408668" y="4894584"/>
            <a:ext cx="591549" cy="205926"/>
          </a:xfrm>
          <a:prstGeom prst="rect">
            <a:avLst/>
          </a:prstGeom>
          <a:noFill/>
        </p:spPr>
        <p:txBody>
          <a:bodyPr wrap="square" lIns="82013" tIns="41007" rIns="82013" bIns="41007" rtlCol="0">
            <a:spAutoFit/>
          </a:bodyPr>
          <a:lstStyle/>
          <a:p>
            <a:r>
              <a:rPr lang="en-US" sz="800" b="1" dirty="0">
                <a:latin typeface="Arial"/>
                <a:cs typeface="Arial"/>
              </a:rPr>
              <a:t>IRF3</a:t>
            </a:r>
            <a:r>
              <a:rPr lang="en-US" sz="800" b="1" baseline="-25000" dirty="0">
                <a:latin typeface="Arial"/>
                <a:cs typeface="Arial"/>
              </a:rPr>
              <a:t>np</a:t>
            </a:r>
          </a:p>
        </p:txBody>
      </p:sp>
      <p:sp>
        <p:nvSpPr>
          <p:cNvPr id="173" name="Rectangle 172"/>
          <p:cNvSpPr/>
          <p:nvPr/>
        </p:nvSpPr>
        <p:spPr>
          <a:xfrm rot="16200000">
            <a:off x="1373778" y="4759812"/>
            <a:ext cx="1613745" cy="205952"/>
          </a:xfrm>
          <a:prstGeom prst="rect">
            <a:avLst/>
          </a:prstGeom>
          <a:effectLst/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Level (Normalized to maximum)</a:t>
            </a:r>
            <a:endParaRPr lang="en-US" sz="800" baseline="-25000" dirty="0">
              <a:latin typeface="Arial"/>
              <a:cs typeface="Arial"/>
            </a:endParaRPr>
          </a:p>
        </p:txBody>
      </p:sp>
      <p:sp>
        <p:nvSpPr>
          <p:cNvPr id="174" name="Rectangle 173"/>
          <p:cNvSpPr/>
          <p:nvPr/>
        </p:nvSpPr>
        <p:spPr>
          <a:xfrm rot="16200000">
            <a:off x="4457402" y="4759812"/>
            <a:ext cx="1613745" cy="205952"/>
          </a:xfrm>
          <a:prstGeom prst="rect">
            <a:avLst/>
          </a:prstGeom>
          <a:effectLst/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Level (Normalized to maximum)</a:t>
            </a:r>
            <a:endParaRPr lang="en-US" sz="800" baseline="-25000" dirty="0">
              <a:latin typeface="Arial"/>
              <a:cs typeface="Arial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2456423" y="5716122"/>
            <a:ext cx="22273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</a:t>
            </a:r>
          </a:p>
        </p:txBody>
      </p:sp>
      <p:sp>
        <p:nvSpPr>
          <p:cNvPr id="176" name="Rectangle 175"/>
          <p:cNvSpPr/>
          <p:nvPr/>
        </p:nvSpPr>
        <p:spPr>
          <a:xfrm>
            <a:off x="2741478" y="5716122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20</a:t>
            </a:r>
          </a:p>
        </p:txBody>
      </p:sp>
      <p:sp>
        <p:nvSpPr>
          <p:cNvPr id="177" name="Rectangle 176"/>
          <p:cNvSpPr/>
          <p:nvPr/>
        </p:nvSpPr>
        <p:spPr>
          <a:xfrm>
            <a:off x="3378485" y="5716122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60</a:t>
            </a:r>
          </a:p>
        </p:txBody>
      </p:sp>
      <p:sp>
        <p:nvSpPr>
          <p:cNvPr id="178" name="Rectangle 177"/>
          <p:cNvSpPr/>
          <p:nvPr/>
        </p:nvSpPr>
        <p:spPr>
          <a:xfrm>
            <a:off x="4269821" y="5716122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120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3059324" y="5716122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40</a:t>
            </a:r>
          </a:p>
        </p:txBody>
      </p:sp>
      <p:sp>
        <p:nvSpPr>
          <p:cNvPr id="180" name="Rectangle 179"/>
          <p:cNvSpPr/>
          <p:nvPr/>
        </p:nvSpPr>
        <p:spPr>
          <a:xfrm>
            <a:off x="3959737" y="5716122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100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3684475" y="5716122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80</a:t>
            </a:r>
          </a:p>
        </p:txBody>
      </p:sp>
      <p:sp>
        <p:nvSpPr>
          <p:cNvPr id="182" name="Rectangle 181"/>
          <p:cNvSpPr/>
          <p:nvPr/>
        </p:nvSpPr>
        <p:spPr>
          <a:xfrm>
            <a:off x="2206923" y="5019147"/>
            <a:ext cx="308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0.6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2201073" y="5203202"/>
            <a:ext cx="308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0.4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2206923" y="5405425"/>
            <a:ext cx="308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0.2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2296443" y="5598630"/>
            <a:ext cx="22273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</a:t>
            </a:r>
          </a:p>
        </p:txBody>
      </p:sp>
      <p:sp>
        <p:nvSpPr>
          <p:cNvPr id="186" name="Rectangle 185"/>
          <p:cNvSpPr/>
          <p:nvPr/>
        </p:nvSpPr>
        <p:spPr>
          <a:xfrm>
            <a:off x="3232227" y="5830714"/>
            <a:ext cx="652995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Time (min)</a:t>
            </a:r>
          </a:p>
        </p:txBody>
      </p:sp>
      <p:sp>
        <p:nvSpPr>
          <p:cNvPr id="187" name="Rectangle 186"/>
          <p:cNvSpPr/>
          <p:nvPr/>
        </p:nvSpPr>
        <p:spPr>
          <a:xfrm>
            <a:off x="5313636" y="5173335"/>
            <a:ext cx="308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0.8</a:t>
            </a:r>
          </a:p>
        </p:txBody>
      </p:sp>
      <p:sp>
        <p:nvSpPr>
          <p:cNvPr id="188" name="Rectangle 187"/>
          <p:cNvSpPr/>
          <p:nvPr/>
        </p:nvSpPr>
        <p:spPr>
          <a:xfrm>
            <a:off x="5307786" y="5384589"/>
            <a:ext cx="308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0.4</a:t>
            </a:r>
          </a:p>
        </p:txBody>
      </p:sp>
      <p:sp>
        <p:nvSpPr>
          <p:cNvPr id="189" name="Rectangle 188"/>
          <p:cNvSpPr/>
          <p:nvPr/>
        </p:nvSpPr>
        <p:spPr>
          <a:xfrm>
            <a:off x="5403475" y="5605562"/>
            <a:ext cx="22273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</a:t>
            </a:r>
          </a:p>
        </p:txBody>
      </p:sp>
      <p:sp>
        <p:nvSpPr>
          <p:cNvPr id="190" name="Rectangle 189"/>
          <p:cNvSpPr/>
          <p:nvPr/>
        </p:nvSpPr>
        <p:spPr>
          <a:xfrm>
            <a:off x="5313636" y="4157454"/>
            <a:ext cx="308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0.8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5307786" y="4393324"/>
            <a:ext cx="308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0.4</a:t>
            </a:r>
          </a:p>
        </p:txBody>
      </p:sp>
      <p:sp>
        <p:nvSpPr>
          <p:cNvPr id="192" name="Rectangle 191"/>
          <p:cNvSpPr/>
          <p:nvPr/>
        </p:nvSpPr>
        <p:spPr>
          <a:xfrm>
            <a:off x="5403475" y="4638914"/>
            <a:ext cx="22273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</a:t>
            </a:r>
          </a:p>
        </p:txBody>
      </p:sp>
      <p:sp>
        <p:nvSpPr>
          <p:cNvPr id="193" name="Rectangle 192"/>
          <p:cNvSpPr/>
          <p:nvPr/>
        </p:nvSpPr>
        <p:spPr>
          <a:xfrm>
            <a:off x="5557606" y="5717765"/>
            <a:ext cx="22273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5773554" y="5717765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30</a:t>
            </a:r>
          </a:p>
        </p:txBody>
      </p:sp>
      <p:sp>
        <p:nvSpPr>
          <p:cNvPr id="195" name="Rectangle 194"/>
          <p:cNvSpPr/>
          <p:nvPr/>
        </p:nvSpPr>
        <p:spPr>
          <a:xfrm>
            <a:off x="6242611" y="5717765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90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6915583" y="5717765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180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6004733" y="5717765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60</a:t>
            </a:r>
          </a:p>
        </p:txBody>
      </p:sp>
      <p:sp>
        <p:nvSpPr>
          <p:cNvPr id="198" name="Rectangle 197"/>
          <p:cNvSpPr/>
          <p:nvPr/>
        </p:nvSpPr>
        <p:spPr>
          <a:xfrm>
            <a:off x="6675738" y="5717765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150</a:t>
            </a:r>
          </a:p>
        </p:txBody>
      </p:sp>
      <p:sp>
        <p:nvSpPr>
          <p:cNvPr id="199" name="Rectangle 198"/>
          <p:cNvSpPr/>
          <p:nvPr/>
        </p:nvSpPr>
        <p:spPr>
          <a:xfrm>
            <a:off x="6435596" y="5717765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120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6333410" y="5832358"/>
            <a:ext cx="652995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Time (min)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7146754" y="5717765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210</a:t>
            </a:r>
          </a:p>
        </p:txBody>
      </p:sp>
      <p:sp>
        <p:nvSpPr>
          <p:cNvPr id="202" name="Rectangle 201"/>
          <p:cNvSpPr/>
          <p:nvPr/>
        </p:nvSpPr>
        <p:spPr>
          <a:xfrm>
            <a:off x="7375660" y="5717765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240</a:t>
            </a:r>
          </a:p>
        </p:txBody>
      </p:sp>
      <p:sp>
        <p:nvSpPr>
          <p:cNvPr id="203" name="Rectangle 202"/>
          <p:cNvSpPr/>
          <p:nvPr/>
        </p:nvSpPr>
        <p:spPr>
          <a:xfrm>
            <a:off x="2826875" y="6086989"/>
            <a:ext cx="450065" cy="190563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700" dirty="0" err="1">
                <a:latin typeface="Arial"/>
                <a:cs typeface="Arial"/>
              </a:rPr>
              <a:t>wt</a:t>
            </a:r>
            <a:r>
              <a:rPr lang="en-US" sz="700" dirty="0">
                <a:latin typeface="Arial"/>
                <a:cs typeface="Arial"/>
              </a:rPr>
              <a:t> exp.</a:t>
            </a:r>
          </a:p>
        </p:txBody>
      </p:sp>
      <p:grpSp>
        <p:nvGrpSpPr>
          <p:cNvPr id="204" name="Group 203"/>
          <p:cNvGrpSpPr/>
          <p:nvPr/>
        </p:nvGrpSpPr>
        <p:grpSpPr>
          <a:xfrm>
            <a:off x="6891375" y="4034236"/>
            <a:ext cx="775725" cy="314955"/>
            <a:chOff x="5300494" y="4288470"/>
            <a:chExt cx="831134" cy="361073"/>
          </a:xfrm>
        </p:grpSpPr>
        <p:sp>
          <p:nvSpPr>
            <p:cNvPr id="205" name="Rectangle 204"/>
            <p:cNvSpPr>
              <a:spLocks/>
            </p:cNvSpPr>
            <p:nvPr/>
          </p:nvSpPr>
          <p:spPr>
            <a:xfrm>
              <a:off x="5412484" y="4382662"/>
              <a:ext cx="73152" cy="685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5627084" y="4288470"/>
              <a:ext cx="502553" cy="2293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dirty="0" err="1">
                  <a:latin typeface="Arial"/>
                  <a:cs typeface="Arial"/>
                </a:rPr>
                <a:t>wt</a:t>
              </a:r>
              <a:r>
                <a:rPr lang="en-US" sz="700" dirty="0">
                  <a:latin typeface="Arial"/>
                  <a:cs typeface="Arial"/>
                </a:rPr>
                <a:t> exp.</a:t>
              </a:r>
            </a:p>
          </p:txBody>
        </p:sp>
        <p:cxnSp>
          <p:nvCxnSpPr>
            <p:cNvPr id="207" name="Straight Connector 206"/>
            <p:cNvCxnSpPr/>
            <p:nvPr/>
          </p:nvCxnSpPr>
          <p:spPr>
            <a:xfrm>
              <a:off x="5300494" y="4540908"/>
              <a:ext cx="297132" cy="479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Rectangle 207"/>
            <p:cNvSpPr/>
            <p:nvPr/>
          </p:nvSpPr>
          <p:spPr>
            <a:xfrm>
              <a:off x="5631492" y="4420194"/>
              <a:ext cx="500136" cy="2293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dirty="0" err="1">
                  <a:latin typeface="Arial"/>
                  <a:cs typeface="Arial"/>
                </a:rPr>
                <a:t>wt</a:t>
              </a:r>
              <a:r>
                <a:rPr lang="en-US" sz="700" dirty="0">
                  <a:latin typeface="Arial"/>
                  <a:cs typeface="Arial"/>
                </a:rPr>
                <a:t> </a:t>
              </a:r>
              <a:r>
                <a:rPr lang="en-US" sz="700" dirty="0" err="1">
                  <a:latin typeface="Arial"/>
                  <a:cs typeface="Arial"/>
                </a:rPr>
                <a:t>sim</a:t>
              </a:r>
              <a:r>
                <a:rPr lang="en-US" sz="700" dirty="0">
                  <a:latin typeface="Arial"/>
                  <a:cs typeface="Arial"/>
                </a:rPr>
                <a:t>.</a:t>
              </a:r>
            </a:p>
          </p:txBody>
        </p:sp>
      </p:grpSp>
      <p:grpSp>
        <p:nvGrpSpPr>
          <p:cNvPr id="209" name="Group 208"/>
          <p:cNvGrpSpPr/>
          <p:nvPr/>
        </p:nvGrpSpPr>
        <p:grpSpPr>
          <a:xfrm>
            <a:off x="6891375" y="5074500"/>
            <a:ext cx="775725" cy="314954"/>
            <a:chOff x="5289609" y="5481058"/>
            <a:chExt cx="831134" cy="361072"/>
          </a:xfrm>
        </p:grpSpPr>
        <p:sp>
          <p:nvSpPr>
            <p:cNvPr id="210" name="Rectangle 209"/>
            <p:cNvSpPr/>
            <p:nvPr/>
          </p:nvSpPr>
          <p:spPr>
            <a:xfrm>
              <a:off x="5616199" y="5481058"/>
              <a:ext cx="502553" cy="2293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dirty="0" err="1">
                  <a:latin typeface="Arial"/>
                  <a:cs typeface="Arial"/>
                </a:rPr>
                <a:t>wt</a:t>
              </a:r>
              <a:r>
                <a:rPr lang="en-US" sz="700" dirty="0">
                  <a:latin typeface="Arial"/>
                  <a:cs typeface="Arial"/>
                </a:rPr>
                <a:t> exp.</a:t>
              </a:r>
            </a:p>
          </p:txBody>
        </p:sp>
        <p:grpSp>
          <p:nvGrpSpPr>
            <p:cNvPr id="211" name="Group 210"/>
            <p:cNvGrpSpPr/>
            <p:nvPr/>
          </p:nvGrpSpPr>
          <p:grpSpPr>
            <a:xfrm>
              <a:off x="5289609" y="5575250"/>
              <a:ext cx="831134" cy="266880"/>
              <a:chOff x="5289609" y="5575250"/>
              <a:chExt cx="831134" cy="266880"/>
            </a:xfrm>
          </p:grpSpPr>
          <p:sp>
            <p:nvSpPr>
              <p:cNvPr id="212" name="Rectangle 211"/>
              <p:cNvSpPr>
                <a:spLocks/>
              </p:cNvSpPr>
              <p:nvPr/>
            </p:nvSpPr>
            <p:spPr>
              <a:xfrm>
                <a:off x="5401599" y="5575250"/>
                <a:ext cx="73152" cy="6858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cxnSp>
            <p:nvCxnSpPr>
              <p:cNvPr id="213" name="Straight Connector 212"/>
              <p:cNvCxnSpPr/>
              <p:nvPr/>
            </p:nvCxnSpPr>
            <p:spPr>
              <a:xfrm>
                <a:off x="5289609" y="5733496"/>
                <a:ext cx="297132" cy="4792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Rectangle 213"/>
              <p:cNvSpPr/>
              <p:nvPr/>
            </p:nvSpPr>
            <p:spPr>
              <a:xfrm>
                <a:off x="5620607" y="5612782"/>
                <a:ext cx="500136" cy="229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700" dirty="0" err="1">
                    <a:latin typeface="Arial"/>
                    <a:cs typeface="Arial"/>
                  </a:rPr>
                  <a:t>wt</a:t>
                </a:r>
                <a:r>
                  <a:rPr lang="en-US" sz="700" dirty="0">
                    <a:latin typeface="Arial"/>
                    <a:cs typeface="Arial"/>
                  </a:rPr>
                  <a:t> </a:t>
                </a:r>
                <a:r>
                  <a:rPr lang="en-US" sz="700" dirty="0" err="1">
                    <a:latin typeface="Arial"/>
                    <a:cs typeface="Arial"/>
                  </a:rPr>
                  <a:t>sim</a:t>
                </a:r>
                <a:r>
                  <a:rPr lang="en-US" sz="700" dirty="0">
                    <a:latin typeface="Arial"/>
                    <a:cs typeface="Arial"/>
                  </a:rPr>
                  <a:t>.</a:t>
                </a:r>
              </a:p>
            </p:txBody>
          </p:sp>
        </p:grpSp>
      </p:grpSp>
      <p:sp>
        <p:nvSpPr>
          <p:cNvPr id="215" name="Rectangle 214"/>
          <p:cNvSpPr/>
          <p:nvPr/>
        </p:nvSpPr>
        <p:spPr>
          <a:xfrm>
            <a:off x="5562892" y="4763052"/>
            <a:ext cx="22273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</a:t>
            </a:r>
          </a:p>
        </p:txBody>
      </p:sp>
      <p:sp>
        <p:nvSpPr>
          <p:cNvPr id="216" name="Rectangle 215"/>
          <p:cNvSpPr/>
          <p:nvPr/>
        </p:nvSpPr>
        <p:spPr>
          <a:xfrm>
            <a:off x="5771192" y="4763052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30</a:t>
            </a:r>
          </a:p>
        </p:txBody>
      </p:sp>
      <p:sp>
        <p:nvSpPr>
          <p:cNvPr id="217" name="Rectangle 216"/>
          <p:cNvSpPr/>
          <p:nvPr/>
        </p:nvSpPr>
        <p:spPr>
          <a:xfrm>
            <a:off x="6240249" y="4763052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90</a:t>
            </a:r>
          </a:p>
        </p:txBody>
      </p:sp>
      <p:sp>
        <p:nvSpPr>
          <p:cNvPr id="218" name="Rectangle 217"/>
          <p:cNvSpPr/>
          <p:nvPr/>
        </p:nvSpPr>
        <p:spPr>
          <a:xfrm>
            <a:off x="6913221" y="4763052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180</a:t>
            </a:r>
          </a:p>
        </p:txBody>
      </p:sp>
      <p:sp>
        <p:nvSpPr>
          <p:cNvPr id="219" name="Rectangle 218"/>
          <p:cNvSpPr/>
          <p:nvPr/>
        </p:nvSpPr>
        <p:spPr>
          <a:xfrm>
            <a:off x="6010019" y="4763052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60</a:t>
            </a:r>
          </a:p>
        </p:txBody>
      </p:sp>
      <p:sp>
        <p:nvSpPr>
          <p:cNvPr id="220" name="Rectangle 219"/>
          <p:cNvSpPr/>
          <p:nvPr/>
        </p:nvSpPr>
        <p:spPr>
          <a:xfrm>
            <a:off x="6681023" y="4763052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150</a:t>
            </a:r>
          </a:p>
        </p:txBody>
      </p:sp>
      <p:sp>
        <p:nvSpPr>
          <p:cNvPr id="221" name="Rectangle 220"/>
          <p:cNvSpPr/>
          <p:nvPr/>
        </p:nvSpPr>
        <p:spPr>
          <a:xfrm>
            <a:off x="6448529" y="4763052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120</a:t>
            </a:r>
          </a:p>
        </p:txBody>
      </p:sp>
      <p:sp>
        <p:nvSpPr>
          <p:cNvPr id="222" name="Rectangle 221"/>
          <p:cNvSpPr/>
          <p:nvPr/>
        </p:nvSpPr>
        <p:spPr>
          <a:xfrm>
            <a:off x="7152039" y="4763052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210</a:t>
            </a:r>
          </a:p>
        </p:txBody>
      </p:sp>
      <p:sp>
        <p:nvSpPr>
          <p:cNvPr id="223" name="Rectangle 222"/>
          <p:cNvSpPr/>
          <p:nvPr/>
        </p:nvSpPr>
        <p:spPr>
          <a:xfrm>
            <a:off x="7373298" y="4763052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240</a:t>
            </a:r>
          </a:p>
        </p:txBody>
      </p:sp>
      <p:sp>
        <p:nvSpPr>
          <p:cNvPr id="224" name="Rectangle 223"/>
          <p:cNvSpPr/>
          <p:nvPr/>
        </p:nvSpPr>
        <p:spPr>
          <a:xfrm>
            <a:off x="2464112" y="4759230"/>
            <a:ext cx="22273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</a:t>
            </a:r>
          </a:p>
        </p:txBody>
      </p:sp>
      <p:sp>
        <p:nvSpPr>
          <p:cNvPr id="225" name="Rectangle 224"/>
          <p:cNvSpPr/>
          <p:nvPr/>
        </p:nvSpPr>
        <p:spPr>
          <a:xfrm>
            <a:off x="2749167" y="4759230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20</a:t>
            </a:r>
          </a:p>
        </p:txBody>
      </p:sp>
      <p:sp>
        <p:nvSpPr>
          <p:cNvPr id="226" name="Rectangle 225"/>
          <p:cNvSpPr/>
          <p:nvPr/>
        </p:nvSpPr>
        <p:spPr>
          <a:xfrm>
            <a:off x="3386173" y="4759230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60</a:t>
            </a:r>
          </a:p>
        </p:txBody>
      </p:sp>
      <p:sp>
        <p:nvSpPr>
          <p:cNvPr id="227" name="Rectangle 226"/>
          <p:cNvSpPr/>
          <p:nvPr/>
        </p:nvSpPr>
        <p:spPr>
          <a:xfrm>
            <a:off x="4283917" y="4759230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120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3067013" y="4759230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40</a:t>
            </a:r>
          </a:p>
        </p:txBody>
      </p:sp>
      <p:sp>
        <p:nvSpPr>
          <p:cNvPr id="229" name="Rectangle 228"/>
          <p:cNvSpPr/>
          <p:nvPr/>
        </p:nvSpPr>
        <p:spPr>
          <a:xfrm>
            <a:off x="3973833" y="4759230"/>
            <a:ext cx="336853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100</a:t>
            </a:r>
          </a:p>
        </p:txBody>
      </p:sp>
      <p:sp>
        <p:nvSpPr>
          <p:cNvPr id="230" name="Rectangle 229"/>
          <p:cNvSpPr/>
          <p:nvPr/>
        </p:nvSpPr>
        <p:spPr>
          <a:xfrm>
            <a:off x="3698571" y="4759230"/>
            <a:ext cx="279796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80</a:t>
            </a:r>
          </a:p>
        </p:txBody>
      </p:sp>
      <p:sp>
        <p:nvSpPr>
          <p:cNvPr id="231" name="Rectangle 230"/>
          <p:cNvSpPr/>
          <p:nvPr/>
        </p:nvSpPr>
        <p:spPr>
          <a:xfrm>
            <a:off x="3239916" y="4873823"/>
            <a:ext cx="652995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Time (min)</a:t>
            </a:r>
          </a:p>
        </p:txBody>
      </p:sp>
      <p:sp>
        <p:nvSpPr>
          <p:cNvPr id="232" name="Rectangle 231"/>
          <p:cNvSpPr/>
          <p:nvPr/>
        </p:nvSpPr>
        <p:spPr>
          <a:xfrm>
            <a:off x="2206923" y="4114446"/>
            <a:ext cx="308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0.8</a:t>
            </a:r>
          </a:p>
        </p:txBody>
      </p:sp>
      <p:sp>
        <p:nvSpPr>
          <p:cNvPr id="233" name="Rectangle 232"/>
          <p:cNvSpPr/>
          <p:nvPr/>
        </p:nvSpPr>
        <p:spPr>
          <a:xfrm>
            <a:off x="2201073" y="4369866"/>
            <a:ext cx="308300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0.4</a:t>
            </a:r>
          </a:p>
        </p:txBody>
      </p:sp>
      <p:sp>
        <p:nvSpPr>
          <p:cNvPr id="234" name="Rectangle 233"/>
          <p:cNvSpPr/>
          <p:nvPr/>
        </p:nvSpPr>
        <p:spPr>
          <a:xfrm>
            <a:off x="2296762" y="4635006"/>
            <a:ext cx="222739" cy="20595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0</a:t>
            </a:r>
          </a:p>
        </p:txBody>
      </p:sp>
      <p:grpSp>
        <p:nvGrpSpPr>
          <p:cNvPr id="235" name="Group 234"/>
          <p:cNvGrpSpPr/>
          <p:nvPr/>
        </p:nvGrpSpPr>
        <p:grpSpPr>
          <a:xfrm>
            <a:off x="2128023" y="3739809"/>
            <a:ext cx="5666657" cy="2758949"/>
            <a:chOff x="213032" y="3749213"/>
            <a:chExt cx="6071418" cy="3162933"/>
          </a:xfrm>
        </p:grpSpPr>
        <p:sp>
          <p:nvSpPr>
            <p:cNvPr id="236" name="Rectangle 235"/>
            <p:cNvSpPr>
              <a:spLocks/>
            </p:cNvSpPr>
            <p:nvPr/>
          </p:nvSpPr>
          <p:spPr>
            <a:xfrm>
              <a:off x="827182" y="6534275"/>
              <a:ext cx="73152" cy="685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237" name="Isosceles Triangle 236"/>
            <p:cNvSpPr/>
            <p:nvPr/>
          </p:nvSpPr>
          <p:spPr>
            <a:xfrm>
              <a:off x="827182" y="6654029"/>
              <a:ext cx="73152" cy="73152"/>
            </a:xfrm>
            <a:prstGeom prst="triangl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854451" y="6552975"/>
              <a:ext cx="588072" cy="2293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dirty="0" err="1">
                  <a:latin typeface="Arial"/>
                  <a:cs typeface="Arial"/>
                </a:rPr>
                <a:t>mko</a:t>
              </a:r>
              <a:r>
                <a:rPr lang="en-US" sz="700" dirty="0">
                  <a:latin typeface="Arial"/>
                  <a:cs typeface="Arial"/>
                </a:rPr>
                <a:t> exp.</a:t>
              </a:r>
            </a:p>
          </p:txBody>
        </p:sp>
        <p:sp>
          <p:nvSpPr>
            <p:cNvPr id="239" name="Oval 238"/>
            <p:cNvSpPr/>
            <p:nvPr/>
          </p:nvSpPr>
          <p:spPr>
            <a:xfrm>
              <a:off x="827182" y="6781308"/>
              <a:ext cx="73152" cy="73152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911408" y="6682798"/>
              <a:ext cx="541357" cy="2293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dirty="0" err="1">
                  <a:latin typeface="Arial"/>
                  <a:cs typeface="Arial"/>
                </a:rPr>
                <a:t>tko</a:t>
              </a:r>
              <a:r>
                <a:rPr lang="en-US" sz="700" dirty="0">
                  <a:latin typeface="Arial"/>
                  <a:cs typeface="Arial"/>
                </a:rPr>
                <a:t> exp.</a:t>
              </a:r>
            </a:p>
          </p:txBody>
        </p:sp>
        <p:cxnSp>
          <p:nvCxnSpPr>
            <p:cNvPr id="241" name="Straight Connector 240"/>
            <p:cNvCxnSpPr/>
            <p:nvPr/>
          </p:nvCxnSpPr>
          <p:spPr>
            <a:xfrm flipH="1">
              <a:off x="1875613" y="6587613"/>
              <a:ext cx="301752" cy="0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>
              <a:off x="1875354" y="6690573"/>
              <a:ext cx="297132" cy="4792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>
              <a:off x="1883548" y="6800859"/>
              <a:ext cx="297132" cy="4792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dash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Rectangle 243"/>
            <p:cNvSpPr/>
            <p:nvPr/>
          </p:nvSpPr>
          <p:spPr>
            <a:xfrm>
              <a:off x="2225735" y="6461818"/>
              <a:ext cx="500136" cy="2293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dirty="0" err="1">
                  <a:latin typeface="Arial"/>
                  <a:cs typeface="Arial"/>
                </a:rPr>
                <a:t>wt</a:t>
              </a:r>
              <a:r>
                <a:rPr lang="en-US" sz="700" dirty="0">
                  <a:latin typeface="Arial"/>
                  <a:cs typeface="Arial"/>
                </a:rPr>
                <a:t> </a:t>
              </a:r>
              <a:r>
                <a:rPr lang="en-US" sz="700" dirty="0" err="1">
                  <a:latin typeface="Arial"/>
                  <a:cs typeface="Arial"/>
                </a:rPr>
                <a:t>sim</a:t>
              </a:r>
              <a:r>
                <a:rPr lang="en-US" sz="700" dirty="0">
                  <a:latin typeface="Arial"/>
                  <a:cs typeface="Arial"/>
                </a:rPr>
                <a:t>.</a:t>
              </a:r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2200073" y="6680265"/>
              <a:ext cx="529180" cy="2293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700" dirty="0" err="1">
                  <a:latin typeface="Arial"/>
                  <a:cs typeface="Arial"/>
                </a:rPr>
                <a:t>tko</a:t>
              </a:r>
              <a:r>
                <a:rPr lang="en-US" altLang="zh-CN" sz="700" dirty="0">
                  <a:latin typeface="Arial"/>
                  <a:cs typeface="Arial"/>
                </a:rPr>
                <a:t> </a:t>
              </a:r>
              <a:r>
                <a:rPr lang="en-US" altLang="zh-CN" sz="700" dirty="0" err="1">
                  <a:latin typeface="Arial"/>
                  <a:cs typeface="Arial"/>
                </a:rPr>
                <a:t>sim</a:t>
              </a:r>
              <a:r>
                <a:rPr lang="en-US" altLang="zh-CN" sz="700" dirty="0">
                  <a:latin typeface="Arial"/>
                  <a:cs typeface="Arial"/>
                </a:rPr>
                <a:t>.</a:t>
              </a:r>
              <a:endParaRPr lang="en-US" sz="700" dirty="0">
                <a:latin typeface="Arial"/>
                <a:cs typeface="Arial"/>
              </a:endParaRPr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2134123" y="6566041"/>
              <a:ext cx="582577" cy="2293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dirty="0" err="1">
                  <a:latin typeface="Arial"/>
                  <a:cs typeface="Arial"/>
                </a:rPr>
                <a:t>mko</a:t>
              </a:r>
              <a:r>
                <a:rPr lang="en-US" sz="700" dirty="0">
                  <a:latin typeface="Arial"/>
                  <a:cs typeface="Arial"/>
                </a:rPr>
                <a:t> </a:t>
              </a:r>
              <a:r>
                <a:rPr lang="en-US" sz="700" dirty="0" err="1">
                  <a:latin typeface="Arial"/>
                  <a:cs typeface="Arial"/>
                </a:rPr>
                <a:t>sim</a:t>
              </a:r>
              <a:r>
                <a:rPr lang="en-US" sz="700" dirty="0">
                  <a:latin typeface="Arial"/>
                  <a:cs typeface="Arial"/>
                </a:rPr>
                <a:t>.</a:t>
              </a:r>
            </a:p>
          </p:txBody>
        </p:sp>
        <p:pic>
          <p:nvPicPr>
            <p:cNvPr id="247" name="Picture 246" descr="nfirf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250" y="3749213"/>
              <a:ext cx="2743200" cy="2743200"/>
            </a:xfrm>
            <a:prstGeom prst="rect">
              <a:avLst/>
            </a:prstGeom>
          </p:spPr>
        </p:pic>
        <p:pic>
          <p:nvPicPr>
            <p:cNvPr id="248" name="Picture 247" descr="ikk_new_2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32" y="3754284"/>
              <a:ext cx="2743200" cy="2743200"/>
            </a:xfrm>
            <a:prstGeom prst="rect">
              <a:avLst/>
            </a:prstGeom>
          </p:spPr>
        </p:pic>
      </p:grpSp>
      <p:sp>
        <p:nvSpPr>
          <p:cNvPr id="249" name="Rectangle 248"/>
          <p:cNvSpPr/>
          <p:nvPr/>
        </p:nvSpPr>
        <p:spPr>
          <a:xfrm>
            <a:off x="1915564" y="184666"/>
            <a:ext cx="53128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Model </a:t>
            </a:r>
            <a:r>
              <a:rPr lang="en-US" sz="2400" b="1" dirty="0" smtClean="0"/>
              <a:t>validation and experimental data </a:t>
            </a:r>
            <a:endParaRPr lang="en-US" sz="2400" b="1" dirty="0"/>
          </a:p>
        </p:txBody>
      </p:sp>
      <p:sp>
        <p:nvSpPr>
          <p:cNvPr id="250" name="Rectangle 249"/>
          <p:cNvSpPr/>
          <p:nvPr/>
        </p:nvSpPr>
        <p:spPr>
          <a:xfrm>
            <a:off x="31537" y="6496549"/>
            <a:ext cx="1231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With Diana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362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 descr="figs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869950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792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94547" y="44923"/>
            <a:ext cx="8297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cs typeface="Arial"/>
              </a:rPr>
              <a:t>Dynamics features in sub-</a:t>
            </a:r>
            <a:r>
              <a:rPr lang="en-US" sz="2400" b="1" dirty="0" smtClean="0">
                <a:cs typeface="Arial"/>
              </a:rPr>
              <a:t>pathways: duration, responsive speed</a:t>
            </a:r>
            <a:endParaRPr lang="en-US" sz="2400" b="1" dirty="0"/>
          </a:p>
        </p:txBody>
      </p:sp>
      <p:sp>
        <p:nvSpPr>
          <p:cNvPr id="5" name="Rectangle 4"/>
          <p:cNvSpPr/>
          <p:nvPr/>
        </p:nvSpPr>
        <p:spPr>
          <a:xfrm>
            <a:off x="1122485" y="465055"/>
            <a:ext cx="306747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A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19323" y="470141"/>
            <a:ext cx="313860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B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22485" y="3301262"/>
            <a:ext cx="313860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C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19323" y="3301262"/>
            <a:ext cx="313860" cy="329062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D</a:t>
            </a:r>
            <a:endParaRPr lang="en-US" b="1" dirty="0">
              <a:latin typeface="Arial"/>
              <a:cs typeface="Arial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2893793" y="1105418"/>
            <a:ext cx="277323" cy="4180"/>
          </a:xfrm>
          <a:prstGeom prst="line">
            <a:avLst/>
          </a:prstGeom>
          <a:ln w="12700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897372" y="1238353"/>
            <a:ext cx="277323" cy="4180"/>
          </a:xfrm>
          <a:prstGeom prst="line">
            <a:avLst/>
          </a:prstGeom>
          <a:ln w="127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897372" y="1371288"/>
            <a:ext cx="277323" cy="418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119697" y="1000122"/>
            <a:ext cx="403108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Both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119697" y="1133057"/>
            <a:ext cx="896652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TRIF pathway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119697" y="1265992"/>
            <a:ext cx="999244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MyD88 pathway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953591" y="3015602"/>
            <a:ext cx="336853" cy="221341"/>
          </a:xfrm>
          <a:prstGeom prst="rect">
            <a:avLst/>
          </a:prstGeom>
        </p:spPr>
        <p:txBody>
          <a:bodyPr wrap="none" lIns="82040" tIns="41020" rIns="82040" bIns="41020">
            <a:spAutoFit/>
          </a:bodyPr>
          <a:lstStyle/>
          <a:p>
            <a:r>
              <a:rPr lang="en-US" sz="900" dirty="0">
                <a:latin typeface="Arial"/>
                <a:cs typeface="Arial"/>
              </a:rPr>
              <a:t>10</a:t>
            </a:r>
            <a:r>
              <a:rPr lang="en-US" sz="900" baseline="30000" dirty="0">
                <a:latin typeface="Arial"/>
                <a:cs typeface="Arial"/>
              </a:rPr>
              <a:t>2</a:t>
            </a: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7513388" y="1471133"/>
            <a:ext cx="550333" cy="1483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7513388" y="1656222"/>
            <a:ext cx="1602823" cy="27699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Similar response </a:t>
            </a:r>
            <a:r>
              <a:rPr lang="en-US" sz="1200" i="1" dirty="0" smtClean="0">
                <a:solidFill>
                  <a:srgbClr val="FF0000"/>
                </a:solidFill>
              </a:rPr>
              <a:t>slop</a:t>
            </a:r>
            <a:r>
              <a:rPr lang="en-US" altLang="zh-CN" sz="1200" i="1" dirty="0" smtClean="0">
                <a:solidFill>
                  <a:srgbClr val="FF0000"/>
                </a:solidFill>
              </a:rPr>
              <a:t>e</a:t>
            </a:r>
            <a:endParaRPr lang="en-US" sz="1200" i="1" dirty="0">
              <a:solidFill>
                <a:srgbClr val="FF0000"/>
              </a:solidFill>
            </a:endParaRPr>
          </a:p>
        </p:txBody>
      </p:sp>
      <p:sp>
        <p:nvSpPr>
          <p:cNvPr id="74" name="Right Brace 73"/>
          <p:cNvSpPr/>
          <p:nvPr/>
        </p:nvSpPr>
        <p:spPr>
          <a:xfrm>
            <a:off x="7424488" y="1270196"/>
            <a:ext cx="143735" cy="371166"/>
          </a:xfrm>
          <a:prstGeom prst="rightBrac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095960" y="5196605"/>
            <a:ext cx="1701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 smtClean="0">
                <a:solidFill>
                  <a:srgbClr val="FF0000"/>
                </a:solidFill>
              </a:rPr>
              <a:t>Overlap response speed</a:t>
            </a:r>
            <a:endParaRPr lang="en-US" sz="1200" i="1" dirty="0">
              <a:solidFill>
                <a:srgbClr val="FF0000"/>
              </a:solidFill>
            </a:endParaRPr>
          </a:p>
        </p:txBody>
      </p:sp>
      <p:pic>
        <p:nvPicPr>
          <p:cNvPr id="76" name="Picture 75" descr="fig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04" y="785747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97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360" y="2698378"/>
            <a:ext cx="1281680" cy="75419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4BE6F-4675-E040-83E7-950933BE75D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390720" y="0"/>
            <a:ext cx="84103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Myddosome formation </a:t>
            </a:r>
            <a:r>
              <a:rPr lang="en-US" sz="2400" b="1" dirty="0" smtClean="0"/>
              <a:t>produce kinetic </a:t>
            </a:r>
            <a:r>
              <a:rPr lang="en-US" sz="2400" b="1" dirty="0" smtClean="0"/>
              <a:t>threshold in signaling activation </a:t>
            </a:r>
            <a:endParaRPr lang="en-US" sz="2400" b="1" dirty="0"/>
          </a:p>
        </p:txBody>
      </p:sp>
      <p:grpSp>
        <p:nvGrpSpPr>
          <p:cNvPr id="71" name="Group 70"/>
          <p:cNvGrpSpPr/>
          <p:nvPr/>
        </p:nvGrpSpPr>
        <p:grpSpPr>
          <a:xfrm>
            <a:off x="811393" y="830997"/>
            <a:ext cx="8218446" cy="2915651"/>
            <a:chOff x="661490" y="811277"/>
            <a:chExt cx="8075661" cy="275599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2343" y="1193309"/>
              <a:ext cx="5287759" cy="209599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2537" y="1079009"/>
              <a:ext cx="2074614" cy="1574617"/>
            </a:xfrm>
            <a:prstGeom prst="rect">
              <a:avLst/>
            </a:prstGeom>
          </p:spPr>
        </p:pic>
        <p:sp>
          <p:nvSpPr>
            <p:cNvPr id="69" name="Rectangle 68"/>
            <p:cNvSpPr/>
            <p:nvPr/>
          </p:nvSpPr>
          <p:spPr>
            <a:xfrm>
              <a:off x="661490" y="811277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Input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950503" y="3197942"/>
              <a:ext cx="8559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Output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811393" y="3914064"/>
            <a:ext cx="7799207" cy="175432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cs-CZ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cs-CZ" dirty="0" err="1" smtClean="0">
                <a:latin typeface="Courier"/>
                <a:cs typeface="Courier"/>
              </a:rPr>
              <a:t>dM</a:t>
            </a:r>
            <a:r>
              <a:rPr lang="cs-CZ" dirty="0" smtClean="0">
                <a:latin typeface="Courier"/>
                <a:cs typeface="Courier"/>
              </a:rPr>
              <a:t>/</a:t>
            </a:r>
            <a:r>
              <a:rPr lang="cs-CZ" dirty="0" err="1" smtClean="0">
                <a:latin typeface="Courier"/>
                <a:cs typeface="Courier"/>
              </a:rPr>
              <a:t>dt</a:t>
            </a:r>
            <a:r>
              <a:rPr lang="cs-CZ" dirty="0" smtClean="0">
                <a:latin typeface="Courier"/>
                <a:cs typeface="Courier"/>
              </a:rPr>
              <a:t>    </a:t>
            </a:r>
            <a:r>
              <a:rPr lang="cs-CZ" dirty="0">
                <a:latin typeface="Courier"/>
                <a:cs typeface="Courier"/>
              </a:rPr>
              <a:t>&lt;- -2*k1*</a:t>
            </a:r>
            <a:r>
              <a:rPr lang="cs-CZ" dirty="0">
                <a:solidFill>
                  <a:srgbClr val="FF0000"/>
                </a:solidFill>
                <a:latin typeface="Courier"/>
                <a:cs typeface="Courier"/>
              </a:rPr>
              <a:t>C</a:t>
            </a:r>
            <a:r>
              <a:rPr lang="cs-CZ" dirty="0">
                <a:latin typeface="Courier"/>
                <a:cs typeface="Courier"/>
              </a:rPr>
              <a:t>*M + 2*k_1</a:t>
            </a:r>
            <a:r>
              <a:rPr lang="cs-CZ" dirty="0" smtClean="0">
                <a:latin typeface="Courier"/>
                <a:cs typeface="Courier"/>
              </a:rPr>
              <a:t>*CM2 </a:t>
            </a:r>
            <a:r>
              <a:rPr lang="cs-CZ" dirty="0">
                <a:latin typeface="Courier"/>
                <a:cs typeface="Courier"/>
              </a:rPr>
              <a:t>+ 6*</a:t>
            </a:r>
            <a:r>
              <a:rPr lang="cs-CZ" dirty="0" err="1">
                <a:latin typeface="Courier"/>
                <a:cs typeface="Courier"/>
              </a:rPr>
              <a:t>kd</a:t>
            </a:r>
            <a:r>
              <a:rPr lang="cs-CZ" dirty="0">
                <a:latin typeface="Courier"/>
                <a:cs typeface="Courier"/>
              </a:rPr>
              <a:t>*</a:t>
            </a:r>
            <a:r>
              <a:rPr lang="cs-CZ" dirty="0" smtClean="0">
                <a:latin typeface="Courier"/>
                <a:cs typeface="Courier"/>
              </a:rPr>
              <a:t>M6</a:t>
            </a:r>
          </a:p>
          <a:p>
            <a:r>
              <a:rPr lang="cs-CZ" dirty="0" smtClean="0">
                <a:latin typeface="Courier"/>
                <a:cs typeface="Courier"/>
              </a:rPr>
              <a:t> </a:t>
            </a:r>
            <a:r>
              <a:rPr lang="cs-CZ" dirty="0" err="1" smtClean="0">
                <a:latin typeface="Courier"/>
                <a:cs typeface="Courier"/>
              </a:rPr>
              <a:t>dC</a:t>
            </a:r>
            <a:r>
              <a:rPr lang="cs-CZ" dirty="0" smtClean="0">
                <a:latin typeface="Courier"/>
                <a:cs typeface="Courier"/>
              </a:rPr>
              <a:t>/</a:t>
            </a:r>
            <a:r>
              <a:rPr lang="cs-CZ" dirty="0" err="1" smtClean="0">
                <a:latin typeface="Courier"/>
                <a:cs typeface="Courier"/>
              </a:rPr>
              <a:t>dt</a:t>
            </a:r>
            <a:r>
              <a:rPr lang="cs-CZ" dirty="0" smtClean="0">
                <a:latin typeface="Courier"/>
                <a:cs typeface="Courier"/>
              </a:rPr>
              <a:t>    </a:t>
            </a:r>
            <a:r>
              <a:rPr lang="cs-CZ" dirty="0">
                <a:latin typeface="Courier"/>
                <a:cs typeface="Courier"/>
              </a:rPr>
              <a:t>&lt;-  k_1</a:t>
            </a:r>
            <a:r>
              <a:rPr lang="cs-CZ" dirty="0" smtClean="0">
                <a:latin typeface="Courier"/>
                <a:cs typeface="Courier"/>
              </a:rPr>
              <a:t>*CM2-</a:t>
            </a:r>
            <a:r>
              <a:rPr lang="cs-CZ" dirty="0">
                <a:latin typeface="Courier"/>
                <a:cs typeface="Courier"/>
              </a:rPr>
              <a:t>k1*C*M + 3*k4</a:t>
            </a:r>
            <a:r>
              <a:rPr lang="cs-CZ" dirty="0" smtClean="0">
                <a:latin typeface="Courier"/>
                <a:cs typeface="Courier"/>
              </a:rPr>
              <a:t>*C3M6 </a:t>
            </a:r>
            <a:endParaRPr lang="cs-CZ" dirty="0">
              <a:latin typeface="Courier"/>
              <a:cs typeface="Courier"/>
            </a:endParaRPr>
          </a:p>
          <a:p>
            <a:r>
              <a:rPr lang="cs-CZ" dirty="0" smtClean="0">
                <a:latin typeface="Courier"/>
                <a:cs typeface="Courier"/>
              </a:rPr>
              <a:t> dCM2/</a:t>
            </a:r>
            <a:r>
              <a:rPr lang="cs-CZ" dirty="0" err="1">
                <a:latin typeface="Courier"/>
                <a:cs typeface="Courier"/>
              </a:rPr>
              <a:t>dt</a:t>
            </a:r>
            <a:r>
              <a:rPr lang="cs-CZ" dirty="0" smtClean="0">
                <a:latin typeface="Courier"/>
                <a:cs typeface="Courier"/>
              </a:rPr>
              <a:t>  </a:t>
            </a:r>
            <a:r>
              <a:rPr lang="cs-CZ" dirty="0">
                <a:latin typeface="Courier"/>
                <a:cs typeface="Courier"/>
              </a:rPr>
              <a:t>&lt;-  k1*C*M - k_1</a:t>
            </a:r>
            <a:r>
              <a:rPr lang="cs-CZ" dirty="0" smtClean="0">
                <a:latin typeface="Courier"/>
                <a:cs typeface="Courier"/>
              </a:rPr>
              <a:t>*CM2- </a:t>
            </a:r>
            <a:r>
              <a:rPr lang="cs-CZ" dirty="0">
                <a:latin typeface="Courier"/>
                <a:cs typeface="Courier"/>
              </a:rPr>
              <a:t>2*k2</a:t>
            </a:r>
            <a:r>
              <a:rPr lang="cs-CZ" dirty="0" smtClean="0">
                <a:latin typeface="Courier"/>
                <a:cs typeface="Courier"/>
              </a:rPr>
              <a:t>*CM2^</a:t>
            </a:r>
            <a:r>
              <a:rPr lang="cs-CZ" dirty="0">
                <a:latin typeface="Courier"/>
                <a:cs typeface="Courier"/>
              </a:rPr>
              <a:t>2- k3</a:t>
            </a:r>
            <a:r>
              <a:rPr lang="cs-CZ" dirty="0" smtClean="0">
                <a:latin typeface="Courier"/>
                <a:cs typeface="Courier"/>
              </a:rPr>
              <a:t>*CM2*C2M4</a:t>
            </a:r>
            <a:endParaRPr lang="cs-CZ" dirty="0">
              <a:latin typeface="Courier"/>
              <a:cs typeface="Courier"/>
            </a:endParaRPr>
          </a:p>
          <a:p>
            <a:r>
              <a:rPr lang="cs-CZ" dirty="0" smtClean="0">
                <a:latin typeface="Courier"/>
                <a:cs typeface="Courier"/>
              </a:rPr>
              <a:t> dC2M4/</a:t>
            </a:r>
            <a:r>
              <a:rPr lang="cs-CZ" dirty="0" err="1">
                <a:latin typeface="Courier"/>
                <a:cs typeface="Courier"/>
              </a:rPr>
              <a:t>dt</a:t>
            </a:r>
            <a:r>
              <a:rPr lang="cs-CZ" dirty="0" smtClean="0">
                <a:latin typeface="Courier"/>
                <a:cs typeface="Courier"/>
              </a:rPr>
              <a:t> </a:t>
            </a:r>
            <a:r>
              <a:rPr lang="cs-CZ" dirty="0">
                <a:latin typeface="Courier"/>
                <a:cs typeface="Courier"/>
              </a:rPr>
              <a:t>&lt;-  k2</a:t>
            </a:r>
            <a:r>
              <a:rPr lang="cs-CZ" dirty="0" smtClean="0">
                <a:latin typeface="Courier"/>
                <a:cs typeface="Courier"/>
              </a:rPr>
              <a:t>*CM2^</a:t>
            </a:r>
            <a:r>
              <a:rPr lang="cs-CZ" dirty="0">
                <a:latin typeface="Courier"/>
                <a:cs typeface="Courier"/>
              </a:rPr>
              <a:t>2- k3</a:t>
            </a:r>
            <a:r>
              <a:rPr lang="cs-CZ" dirty="0" smtClean="0">
                <a:latin typeface="Courier"/>
                <a:cs typeface="Courier"/>
              </a:rPr>
              <a:t>*CM2*C2M4</a:t>
            </a:r>
            <a:endParaRPr lang="cs-CZ" dirty="0">
              <a:latin typeface="Courier"/>
              <a:cs typeface="Courier"/>
            </a:endParaRPr>
          </a:p>
          <a:p>
            <a:r>
              <a:rPr lang="cs-CZ" dirty="0" smtClean="0">
                <a:latin typeface="Courier"/>
                <a:cs typeface="Courier"/>
              </a:rPr>
              <a:t> dC3M6/</a:t>
            </a:r>
            <a:r>
              <a:rPr lang="cs-CZ" dirty="0" err="1">
                <a:latin typeface="Courier"/>
                <a:cs typeface="Courier"/>
              </a:rPr>
              <a:t>dt</a:t>
            </a:r>
            <a:r>
              <a:rPr lang="cs-CZ" dirty="0" smtClean="0">
                <a:latin typeface="Courier"/>
                <a:cs typeface="Courier"/>
              </a:rPr>
              <a:t> </a:t>
            </a:r>
            <a:r>
              <a:rPr lang="cs-CZ" dirty="0">
                <a:latin typeface="Courier"/>
                <a:cs typeface="Courier"/>
              </a:rPr>
              <a:t>&lt;-  k3</a:t>
            </a:r>
            <a:r>
              <a:rPr lang="cs-CZ" dirty="0" smtClean="0">
                <a:latin typeface="Courier"/>
                <a:cs typeface="Courier"/>
              </a:rPr>
              <a:t>*C2M4*CM2  </a:t>
            </a:r>
            <a:r>
              <a:rPr lang="cs-CZ" dirty="0">
                <a:latin typeface="Courier"/>
                <a:cs typeface="Courier"/>
              </a:rPr>
              <a:t>- k4</a:t>
            </a:r>
            <a:r>
              <a:rPr lang="cs-CZ" dirty="0" smtClean="0">
                <a:latin typeface="Courier"/>
                <a:cs typeface="Courier"/>
              </a:rPr>
              <a:t>*C3M6</a:t>
            </a:r>
            <a:endParaRPr lang="cs-CZ" dirty="0">
              <a:latin typeface="Courier"/>
              <a:cs typeface="Courier"/>
            </a:endParaRPr>
          </a:p>
          <a:p>
            <a:r>
              <a:rPr lang="cs-CZ" dirty="0" smtClean="0">
                <a:latin typeface="Courier"/>
                <a:cs typeface="Courier"/>
              </a:rPr>
              <a:t> </a:t>
            </a:r>
            <a:r>
              <a:rPr lang="cs-CZ" dirty="0" smtClean="0">
                <a:solidFill>
                  <a:srgbClr val="FF0000"/>
                </a:solidFill>
                <a:latin typeface="Courier"/>
                <a:cs typeface="Courier"/>
              </a:rPr>
              <a:t>dM6</a:t>
            </a:r>
            <a:r>
              <a:rPr lang="cs-CZ" dirty="0">
                <a:latin typeface="Courier"/>
                <a:cs typeface="Courier"/>
              </a:rPr>
              <a:t>/</a:t>
            </a:r>
            <a:r>
              <a:rPr lang="cs-CZ" dirty="0" err="1">
                <a:latin typeface="Courier"/>
                <a:cs typeface="Courier"/>
              </a:rPr>
              <a:t>dt</a:t>
            </a:r>
            <a:r>
              <a:rPr lang="cs-CZ" dirty="0" smtClean="0">
                <a:latin typeface="Courier"/>
                <a:cs typeface="Courier"/>
              </a:rPr>
              <a:t>   </a:t>
            </a:r>
            <a:r>
              <a:rPr lang="cs-CZ" dirty="0">
                <a:latin typeface="Courier"/>
                <a:cs typeface="Courier"/>
              </a:rPr>
              <a:t>&lt;-  k4</a:t>
            </a:r>
            <a:r>
              <a:rPr lang="cs-CZ" dirty="0" smtClean="0">
                <a:latin typeface="Courier"/>
                <a:cs typeface="Courier"/>
              </a:rPr>
              <a:t>*C3M6 – k5*</a:t>
            </a:r>
            <a:r>
              <a:rPr lang="cs-CZ" dirty="0">
                <a:latin typeface="Courier"/>
                <a:cs typeface="Courier"/>
              </a:rPr>
              <a:t>M6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811393" y="5822434"/>
            <a:ext cx="5171458" cy="923330"/>
          </a:xfrm>
          <a:prstGeom prst="rect">
            <a:avLst/>
          </a:prstGeom>
          <a:ln>
            <a:solidFill>
              <a:srgbClr val="7F7F7F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k1=kf,k_1=kb,k2=kf,k3=kf,k4=kf,</a:t>
            </a:r>
            <a:r>
              <a:rPr lang="en-US" dirty="0" smtClean="0">
                <a:latin typeface="Courier"/>
                <a:cs typeface="Courier"/>
              </a:rPr>
              <a:t>k5=kb</a:t>
            </a:r>
          </a:p>
          <a:p>
            <a:r>
              <a:rPr lang="en-US" dirty="0" smtClean="0">
                <a:latin typeface="Courier"/>
                <a:cs typeface="Courier"/>
              </a:rPr>
              <a:t>kf=1,kb=0.1</a:t>
            </a:r>
          </a:p>
          <a:p>
            <a:r>
              <a:rPr lang="en-US" dirty="0" smtClean="0">
                <a:latin typeface="Courier"/>
                <a:cs typeface="Courier"/>
              </a:rPr>
              <a:t>M0=10,C0=from 0 to 10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811393" y="3510646"/>
            <a:ext cx="2262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 dirty="0" smtClean="0">
                <a:latin typeface="Courier"/>
                <a:cs typeface="Courier"/>
              </a:rPr>
              <a:t>MyDDosome model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30796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3517</TotalTime>
  <Words>949</Words>
  <Application>Microsoft Macintosh PowerPoint</Application>
  <PresentationFormat>On-screen Show (4:3)</PresentationFormat>
  <Paragraphs>345</Paragraphs>
  <Slides>14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UCSD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 Cheng</dc:creator>
  <cp:lastModifiedBy>zhang Cheng</cp:lastModifiedBy>
  <cp:revision>162</cp:revision>
  <dcterms:created xsi:type="dcterms:W3CDTF">2013-12-10T17:49:57Z</dcterms:created>
  <dcterms:modified xsi:type="dcterms:W3CDTF">2014-03-12T00:10:51Z</dcterms:modified>
</cp:coreProperties>
</file>